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256" r:id="rId2"/>
    <p:sldId id="267" r:id="rId3"/>
    <p:sldId id="257" r:id="rId4"/>
    <p:sldId id="273" r:id="rId5"/>
    <p:sldId id="286" r:id="rId6"/>
    <p:sldId id="277" r:id="rId7"/>
    <p:sldId id="274" r:id="rId8"/>
    <p:sldId id="266" r:id="rId9"/>
    <p:sldId id="276" r:id="rId10"/>
    <p:sldId id="275" r:id="rId11"/>
    <p:sldId id="288" r:id="rId12"/>
    <p:sldId id="289" r:id="rId13"/>
    <p:sldId id="290" r:id="rId14"/>
    <p:sldId id="291" r:id="rId15"/>
    <p:sldId id="265" r:id="rId16"/>
    <p:sldId id="278" r:id="rId17"/>
    <p:sldId id="279" r:id="rId18"/>
    <p:sldId id="280" r:id="rId19"/>
    <p:sldId id="281" r:id="rId20"/>
    <p:sldId id="282" r:id="rId21"/>
    <p:sldId id="283" r:id="rId22"/>
    <p:sldId id="284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8428"/>
    <a:srgbClr val="43A0C3"/>
    <a:srgbClr val="75A88D"/>
    <a:srgbClr val="B52A24"/>
    <a:srgbClr val="B52823"/>
    <a:srgbClr val="CC79A7"/>
    <a:srgbClr val="439FC3"/>
    <a:srgbClr val="76A88D"/>
    <a:srgbClr val="FA842A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50"/>
    <p:restoredTop sz="93873"/>
  </p:normalViewPr>
  <p:slideViewPr>
    <p:cSldViewPr snapToGrid="0" snapToObjects="1" showGuides="1">
      <p:cViewPr>
        <p:scale>
          <a:sx n="97" d="100"/>
          <a:sy n="97" d="100"/>
        </p:scale>
        <p:origin x="1448" y="8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notesMaster" Target="notesMasters/notesMaster1.xml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841457-5238-044D-90F8-51CF1BDB0A62}" type="datetimeFigureOut">
              <a:rPr lang="en-US" smtClean="0"/>
              <a:t>1/19/18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AB1819-EC66-3745-B0F6-96239837FA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0906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Color</a:t>
            </a:r>
            <a:r>
              <a:rPr lang="en-US" baseline="0" dirty="0" smtClean="0"/>
              <a:t> scheme</a:t>
            </a:r>
          </a:p>
          <a:p>
            <a:endParaRPr lang="en-US" baseline="0" dirty="0" smtClean="0"/>
          </a:p>
          <a:p>
            <a:r>
              <a:rPr lang="en-US" dirty="0" smtClean="0"/>
              <a:t>black = "black”</a:t>
            </a:r>
          </a:p>
          <a:p>
            <a:r>
              <a:rPr lang="en-US" dirty="0" smtClean="0"/>
              <a:t>blue = "#439FC3”</a:t>
            </a:r>
          </a:p>
          <a:p>
            <a:r>
              <a:rPr lang="en-US" dirty="0" smtClean="0"/>
              <a:t>green = "#397262”</a:t>
            </a:r>
          </a:p>
          <a:p>
            <a:r>
              <a:rPr lang="en-US" dirty="0" smtClean="0"/>
              <a:t>orange = "#F9842A”</a:t>
            </a:r>
          </a:p>
          <a:p>
            <a:r>
              <a:rPr lang="en-US" dirty="0" smtClean="0"/>
              <a:t>red = "#B52A24”</a:t>
            </a:r>
          </a:p>
          <a:p>
            <a:r>
              <a:rPr lang="en-US" dirty="0" smtClean="0"/>
              <a:t>pink = "#CC79A7"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AB1819-EC66-3745-B0F6-96239837FA0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385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AB1819-EC66-3745-B0F6-96239837FA0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2296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Doud</a:t>
            </a:r>
            <a:r>
              <a:rPr lang="en-US" dirty="0" smtClean="0"/>
              <a:t>, stringency 1.21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AB1819-EC66-3745-B0F6-96239837FA0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6602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</a:t>
            </a:r>
            <a:r>
              <a:rPr lang="en-US" baseline="0" dirty="0" smtClean="0"/>
              <a:t>e stringency 1.46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AB1819-EC66-3745-B0F6-96239837FA0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417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Average,</a:t>
            </a:r>
            <a:r>
              <a:rPr lang="en-US" baseline="0" dirty="0" smtClean="0"/>
              <a:t> stringency 1.82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AB1819-EC66-3745-B0F6-96239837FA0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360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AB1819-EC66-3745-B0F6-96239837FA0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7984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AB1819-EC66-3745-B0F6-96239837FA0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802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1/19/18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8523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1/19/18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7548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1/19/18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9626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1/19/18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6644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1/19/18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730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1/19/18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484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1/19/18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2293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1/19/18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8913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1/19/18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8412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1/19/18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4126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1/19/18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081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E9276C-B1E4-C248-96AA-E20267F7BF24}" type="datetimeFigureOut">
              <a:rPr lang="en-US" smtClean="0"/>
              <a:t>1/19/18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3535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Yu Gothic" charset="-128"/>
          <a:ea typeface="Yu Gothic" charset="-128"/>
          <a:cs typeface="Yu Gothic" charset="-128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Yu Gothic" charset="-128"/>
          <a:ea typeface="Yu Gothic" charset="-128"/>
          <a:cs typeface="Yu Gothic" charset="-128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Yu Gothic" charset="-128"/>
          <a:ea typeface="Yu Gothic" charset="-128"/>
          <a:cs typeface="Yu Gothic" charset="-128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Yu Gothic" charset="-128"/>
          <a:ea typeface="Yu Gothic" charset="-128"/>
          <a:cs typeface="Yu Gothic" charset="-128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Yu Gothic" charset="-128"/>
          <a:ea typeface="Yu Gothic" charset="-128"/>
          <a:cs typeface="Yu Gothic" charset="-128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Yu Gothic" charset="-128"/>
          <a:ea typeface="Yu Gothic" charset="-128"/>
          <a:cs typeface="Yu Gothic" charset="-128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6" Type="http://schemas.openxmlformats.org/officeDocument/2006/relationships/image" Target="../media/image33.png"/><Relationship Id="rId7" Type="http://schemas.openxmlformats.org/officeDocument/2006/relationships/image" Target="../media/image34.png"/><Relationship Id="rId8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7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7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8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9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241.png"/><Relationship Id="rId6" Type="http://schemas.openxmlformats.org/officeDocument/2006/relationships/image" Target="../media/image250.png"/><Relationship Id="rId7" Type="http://schemas.openxmlformats.org/officeDocument/2006/relationships/image" Target="../media/image38.png"/><Relationship Id="rId8" Type="http://schemas.openxmlformats.org/officeDocument/2006/relationships/image" Target="../media/image270.png"/><Relationship Id="rId9" Type="http://schemas.openxmlformats.org/officeDocument/2006/relationships/image" Target="../media/image280.png"/><Relationship Id="rId10" Type="http://schemas.openxmlformats.org/officeDocument/2006/relationships/image" Target="../media/image290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image" Target="../media/image41.png"/><Relationship Id="rId6" Type="http://schemas.openxmlformats.org/officeDocument/2006/relationships/image" Target="../media/image42.png"/><Relationship Id="rId7" Type="http://schemas.openxmlformats.org/officeDocument/2006/relationships/image" Target="../media/image200.png"/><Relationship Id="rId8" Type="http://schemas.openxmlformats.org/officeDocument/2006/relationships/image" Target="../media/image210.png"/><Relationship Id="rId9" Type="http://schemas.openxmlformats.org/officeDocument/2006/relationships/image" Target="../media/image230.png"/><Relationship Id="rId10" Type="http://schemas.openxmlformats.org/officeDocument/2006/relationships/image" Target="../media/image240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5" Type="http://schemas.openxmlformats.org/officeDocument/2006/relationships/image" Target="../media/image1.png"/><Relationship Id="rId6" Type="http://schemas.openxmlformats.org/officeDocument/2006/relationships/image" Target="../media/image2.png"/><Relationship Id="rId7" Type="http://schemas.openxmlformats.org/officeDocument/2006/relationships/image" Target="../media/image4.png"/><Relationship Id="rId8" Type="http://schemas.openxmlformats.org/officeDocument/2006/relationships/image" Target="../media/image5.png"/><Relationship Id="rId9" Type="http://schemas.openxmlformats.org/officeDocument/2006/relationships/image" Target="../media/image6.png"/><Relationship Id="rId10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4" Type="http://schemas.openxmlformats.org/officeDocument/2006/relationships/image" Target="../media/image110.png"/><Relationship Id="rId5" Type="http://schemas.openxmlformats.org/officeDocument/2006/relationships/image" Target="../media/image12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79A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2821" y="2121171"/>
            <a:ext cx="11832087" cy="2387600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Experimentally Informed Site-Specific Substitution Models Substantially Deepen Divergence Estimates </a:t>
            </a:r>
          </a:p>
        </p:txBody>
      </p:sp>
    </p:spTree>
    <p:extLst>
      <p:ext uri="{BB962C8B-B14F-4D97-AF65-F5344CB8AC3E}">
        <p14:creationId xmlns:p14="http://schemas.microsoft.com/office/powerpoint/2010/main" val="9488248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Model Comparison Trees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34964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/>
          <p:cNvGrpSpPr/>
          <p:nvPr/>
        </p:nvGrpSpPr>
        <p:grpSpPr>
          <a:xfrm>
            <a:off x="2225665" y="-40944"/>
            <a:ext cx="8568573" cy="7036776"/>
            <a:chOff x="2225665" y="-40944"/>
            <a:chExt cx="8568573" cy="7036776"/>
          </a:xfrm>
        </p:grpSpPr>
        <p:grpSp>
          <p:nvGrpSpPr>
            <p:cNvPr id="25" name="Group 24"/>
            <p:cNvGrpSpPr/>
            <p:nvPr/>
          </p:nvGrpSpPr>
          <p:grpSpPr>
            <a:xfrm>
              <a:off x="2225665" y="137832"/>
              <a:ext cx="3920724" cy="6858000"/>
              <a:chOff x="1928783" y="137832"/>
              <a:chExt cx="3920724" cy="6858000"/>
            </a:xfrm>
          </p:grpSpPr>
          <p:pic>
            <p:nvPicPr>
              <p:cNvPr id="24" name="Picture 23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28783" y="137832"/>
                <a:ext cx="3920724" cy="6858000"/>
              </a:xfrm>
              <a:prstGeom prst="rect">
                <a:avLst/>
              </a:prstGeom>
            </p:spPr>
          </p:pic>
          <p:sp>
            <p:nvSpPr>
              <p:cNvPr id="12" name="TextBox 11"/>
              <p:cNvSpPr txBox="1"/>
              <p:nvPr/>
            </p:nvSpPr>
            <p:spPr>
              <a:xfrm>
                <a:off x="2738029" y="1046304"/>
                <a:ext cx="2302233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2000" smtClean="0">
                    <a:latin typeface="Yu Gothic" charset="-128"/>
                    <a:ea typeface="Yu Gothic" charset="-128"/>
                    <a:cs typeface="Yu Gothic" charset="-128"/>
                  </a:rPr>
                  <a:t>GY94 preferences</a:t>
                </a:r>
                <a:endParaRPr lang="en-US" sz="20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2890314" y="2807276"/>
                <a:ext cx="1997663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smtClean="0">
                    <a:solidFill>
                      <a:srgbClr val="43A0C3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H1 preferences</a:t>
                </a:r>
                <a:endParaRPr lang="en-US" sz="2000" dirty="0">
                  <a:solidFill>
                    <a:srgbClr val="43A0C3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2890314" y="4541511"/>
                <a:ext cx="1997663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smtClean="0">
                    <a:solidFill>
                      <a:srgbClr val="FA8428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H3 preferences</a:t>
                </a:r>
                <a:endParaRPr lang="en-US" sz="2000" dirty="0">
                  <a:solidFill>
                    <a:srgbClr val="FA8428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2592155" y="6236276"/>
                <a:ext cx="2593980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smtClean="0">
                    <a:solidFill>
                      <a:srgbClr val="75A88D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average preferences</a:t>
                </a:r>
                <a:endParaRPr lang="en-US" sz="2000" dirty="0">
                  <a:solidFill>
                    <a:srgbClr val="75A88D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p:grp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 flipH="1" flipV="1">
              <a:off x="5893333" y="-19735"/>
              <a:ext cx="4900905" cy="6858000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6004281" y="0"/>
              <a:ext cx="663964" cy="3231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500" dirty="0" smtClean="0">
                  <a:latin typeface="Yu Gothic" charset="-128"/>
                  <a:ea typeface="Yu Gothic" charset="-128"/>
                  <a:cs typeface="Yu Gothic" charset="-128"/>
                </a:rPr>
                <a:t>GY94</a:t>
              </a:r>
              <a:endParaRPr lang="en-US" sz="15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/>
                <p:cNvSpPr txBox="1"/>
                <p:nvPr/>
              </p:nvSpPr>
              <p:spPr>
                <a:xfrm>
                  <a:off x="8310340" y="-40944"/>
                  <a:ext cx="1364164" cy="323165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500" smtClean="0">
                      <a:latin typeface="Yu Gothic" charset="-128"/>
                      <a:ea typeface="Yu Gothic" charset="-128"/>
                      <a:cs typeface="Yu Gothic" charset="-128"/>
                    </a:rPr>
                    <a:t>GY94 +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5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Γ</m:t>
                      </m:r>
                      <m:r>
                        <a:rPr lang="el-GR" sz="15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𝜔</m:t>
                      </m:r>
                    </m:oMath>
                  </a14:m>
                  <a:endParaRPr lang="en-US" sz="15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5" name="TextBox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10340" y="-40944"/>
                  <a:ext cx="1364164" cy="323165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1786" t="-1887" b="-2264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TextBox 5"/>
            <p:cNvSpPr txBox="1"/>
            <p:nvPr/>
          </p:nvSpPr>
          <p:spPr>
            <a:xfrm>
              <a:off x="5932226" y="1689237"/>
              <a:ext cx="1353108" cy="3231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500" dirty="0" err="1" smtClean="0">
                  <a:solidFill>
                    <a:srgbClr val="43A0C3"/>
                  </a:solidFill>
                  <a:latin typeface="Yu Gothic" charset="-128"/>
                  <a:ea typeface="Yu Gothic" charset="-128"/>
                  <a:cs typeface="Yu Gothic" charset="-128"/>
                </a:rPr>
                <a:t>ExpCM</a:t>
              </a:r>
              <a:endParaRPr lang="en-US" sz="1500" dirty="0">
                <a:solidFill>
                  <a:srgbClr val="43A0C3"/>
                </a:solidFill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/>
                <p:cNvSpPr txBox="1"/>
                <p:nvPr/>
              </p:nvSpPr>
              <p:spPr>
                <a:xfrm>
                  <a:off x="8448073" y="1648293"/>
                  <a:ext cx="1858403" cy="323165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500" dirty="0" smtClean="0">
                      <a:solidFill>
                        <a:srgbClr val="43A0C3"/>
                      </a:solidFill>
                      <a:latin typeface="Yu Gothic" charset="-128"/>
                      <a:ea typeface="Yu Gothic" charset="-128"/>
                      <a:cs typeface="Yu Gothic" charset="-128"/>
                    </a:rPr>
                    <a:t>ExpCM +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500" i="1" smtClean="0">
                          <a:solidFill>
                            <a:srgbClr val="43A0C3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Γ</m:t>
                      </m:r>
                      <m:r>
                        <a:rPr lang="el-GR" sz="1500" i="1" smtClean="0">
                          <a:solidFill>
                            <a:srgbClr val="43A0C3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𝜔</m:t>
                      </m:r>
                    </m:oMath>
                  </a14:m>
                  <a:endParaRPr lang="en-US" sz="1500" dirty="0">
                    <a:solidFill>
                      <a:srgbClr val="43A0C3"/>
                    </a:solidFill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7" name="TextBox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48073" y="1648293"/>
                  <a:ext cx="1858403" cy="323165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1311" t="-1887" b="-2264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TextBox 7"/>
            <p:cNvSpPr txBox="1"/>
            <p:nvPr/>
          </p:nvSpPr>
          <p:spPr>
            <a:xfrm>
              <a:off x="6004281" y="3429000"/>
              <a:ext cx="1353108" cy="3231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500" dirty="0" err="1" smtClean="0">
                  <a:solidFill>
                    <a:srgbClr val="FA8428"/>
                  </a:solidFill>
                  <a:latin typeface="Yu Gothic" charset="-128"/>
                  <a:ea typeface="Yu Gothic" charset="-128"/>
                  <a:cs typeface="Yu Gothic" charset="-128"/>
                </a:rPr>
                <a:t>ExpCM</a:t>
              </a:r>
              <a:endParaRPr lang="en-US" sz="1500" dirty="0">
                <a:solidFill>
                  <a:srgbClr val="FA8428"/>
                </a:solidFill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/>
                <p:cNvSpPr txBox="1"/>
                <p:nvPr/>
              </p:nvSpPr>
              <p:spPr>
                <a:xfrm>
                  <a:off x="8448073" y="3388056"/>
                  <a:ext cx="1858403" cy="323165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500" dirty="0" smtClean="0">
                      <a:solidFill>
                        <a:srgbClr val="FA8428"/>
                      </a:solidFill>
                      <a:latin typeface="Yu Gothic" charset="-128"/>
                      <a:ea typeface="Yu Gothic" charset="-128"/>
                      <a:cs typeface="Yu Gothic" charset="-128"/>
                    </a:rPr>
                    <a:t>ExpCM +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500" i="1" smtClean="0">
                          <a:solidFill>
                            <a:srgbClr val="FA8428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Γ</m:t>
                      </m:r>
                      <m:r>
                        <a:rPr lang="el-GR" sz="1500" i="1" smtClean="0">
                          <a:solidFill>
                            <a:srgbClr val="FA8428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𝜔</m:t>
                      </m:r>
                    </m:oMath>
                  </a14:m>
                  <a:endParaRPr lang="en-US" sz="1500" dirty="0">
                    <a:solidFill>
                      <a:srgbClr val="FA8428"/>
                    </a:solidFill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9" name="TextBox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48073" y="3388056"/>
                  <a:ext cx="1858403" cy="323165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1311" t="-1887" b="-2075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TextBox 9"/>
            <p:cNvSpPr txBox="1"/>
            <p:nvPr/>
          </p:nvSpPr>
          <p:spPr>
            <a:xfrm>
              <a:off x="5956382" y="5130705"/>
              <a:ext cx="1448702" cy="3231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500" dirty="0" err="1" smtClean="0">
                  <a:solidFill>
                    <a:srgbClr val="75A88D"/>
                  </a:solidFill>
                  <a:latin typeface="Yu Gothic" charset="-128"/>
                  <a:ea typeface="Yu Gothic" charset="-128"/>
                  <a:cs typeface="Yu Gothic" charset="-128"/>
                </a:rPr>
                <a:t>ExpCM</a:t>
              </a:r>
              <a:endParaRPr lang="en-US" sz="1500" dirty="0">
                <a:solidFill>
                  <a:srgbClr val="75A88D"/>
                </a:solidFill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/>
                <p:cNvSpPr txBox="1"/>
                <p:nvPr/>
              </p:nvSpPr>
              <p:spPr>
                <a:xfrm>
                  <a:off x="8400174" y="5089761"/>
                  <a:ext cx="1910578" cy="323165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500" dirty="0" smtClean="0">
                      <a:solidFill>
                        <a:srgbClr val="75A88D"/>
                      </a:solidFill>
                      <a:latin typeface="Yu Gothic" charset="-128"/>
                      <a:ea typeface="Yu Gothic" charset="-128"/>
                      <a:cs typeface="Yu Gothic" charset="-128"/>
                    </a:rPr>
                    <a:t>ExpCM +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500" i="1" smtClean="0">
                          <a:solidFill>
                            <a:srgbClr val="75A88D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Γ</m:t>
                      </m:r>
                      <m:r>
                        <a:rPr lang="el-GR" sz="1500" i="1" smtClean="0">
                          <a:solidFill>
                            <a:srgbClr val="75A88D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𝜔</m:t>
                      </m:r>
                    </m:oMath>
                  </a14:m>
                  <a:endParaRPr lang="en-US" sz="1500" dirty="0">
                    <a:solidFill>
                      <a:srgbClr val="75A88D"/>
                    </a:solidFill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11" name="TextBox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00174" y="5089761"/>
                  <a:ext cx="1910578" cy="323165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l="-1278" t="-1887" b="-2075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" name="Triangle 17"/>
            <p:cNvSpPr/>
            <p:nvPr/>
          </p:nvSpPr>
          <p:spPr>
            <a:xfrm flipH="1">
              <a:off x="7267716" y="4438890"/>
              <a:ext cx="121827" cy="105023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 flipH="1">
              <a:off x="7254552" y="2231686"/>
              <a:ext cx="105023" cy="10502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 flipH="1">
              <a:off x="10259130" y="2232466"/>
              <a:ext cx="105023" cy="10502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riangle 21"/>
            <p:cNvSpPr/>
            <p:nvPr/>
          </p:nvSpPr>
          <p:spPr>
            <a:xfrm flipH="1">
              <a:off x="10358651" y="4438890"/>
              <a:ext cx="121827" cy="105023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 flipH="1">
              <a:off x="7223606" y="5671018"/>
              <a:ext cx="105023" cy="10502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 flipH="1">
              <a:off x="10206618" y="5680839"/>
              <a:ext cx="105023" cy="10502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riangle 27"/>
            <p:cNvSpPr/>
            <p:nvPr/>
          </p:nvSpPr>
          <p:spPr>
            <a:xfrm flipH="1">
              <a:off x="7357389" y="6159484"/>
              <a:ext cx="121827" cy="105023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riangle 28"/>
            <p:cNvSpPr/>
            <p:nvPr/>
          </p:nvSpPr>
          <p:spPr>
            <a:xfrm flipH="1">
              <a:off x="10480478" y="6159483"/>
              <a:ext cx="121827" cy="105023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310678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Competing effects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57370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oup 51"/>
          <p:cNvGrpSpPr/>
          <p:nvPr/>
        </p:nvGrpSpPr>
        <p:grpSpPr>
          <a:xfrm>
            <a:off x="2244436" y="-190442"/>
            <a:ext cx="7509527" cy="7411998"/>
            <a:chOff x="2288504" y="-553998"/>
            <a:chExt cx="7509527" cy="7411998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67000" y="0"/>
              <a:ext cx="6858000" cy="685800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/>
                <p:cNvSpPr txBox="1"/>
                <p:nvPr/>
              </p:nvSpPr>
              <p:spPr>
                <a:xfrm>
                  <a:off x="4063977" y="6539212"/>
                  <a:ext cx="931537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r>
                    <a:rPr lang="en-US" sz="11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+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100" i="1" smtClean="0">
                          <a:latin typeface="Cambria Math" charset="0"/>
                          <a:ea typeface="Yu Gothic" charset="-128"/>
                          <a:cs typeface="Yu Gothic" charset="-128"/>
                        </a:rPr>
                        <m:t>Γ</m:t>
                      </m:r>
                      <m:r>
                        <a:rPr lang="el-GR" sz="1100" i="1" smtClean="0">
                          <a:latin typeface="Cambria Math" charset="0"/>
                          <a:ea typeface="Yu Gothic" charset="-128"/>
                          <a:cs typeface="Yu Gothic" charset="-128"/>
                        </a:rPr>
                        <m:t>𝜔</m:t>
                      </m:r>
                    </m:oMath>
                  </a14:m>
                  <a:endParaRPr lang="en-US" sz="11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3" name="TextBox 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63977" y="6539212"/>
                  <a:ext cx="931537" cy="261610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b="-162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/>
                <p:cNvSpPr txBox="1"/>
                <p:nvPr/>
              </p:nvSpPr>
              <p:spPr>
                <a:xfrm>
                  <a:off x="5187991" y="6554055"/>
                  <a:ext cx="1407542" cy="26161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1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r>
                    <a:rPr lang="en-US" sz="11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+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100" i="1" smtClean="0">
                          <a:latin typeface="Cambria Math" charset="0"/>
                          <a:ea typeface="Yu Gothic" charset="-128"/>
                          <a:cs typeface="Yu Gothic" charset="-128"/>
                        </a:rPr>
                        <m:t>Γ</m:t>
                      </m:r>
                      <m:r>
                        <a:rPr lang="el-GR" sz="1100" i="1" smtClean="0">
                          <a:latin typeface="Cambria Math" charset="0"/>
                          <a:ea typeface="Yu Gothic" charset="-128"/>
                          <a:cs typeface="Yu Gothic" charset="-128"/>
                        </a:rPr>
                        <m:t>𝜔</m:t>
                      </m:r>
                    </m:oMath>
                  </a14:m>
                  <a:endParaRPr lang="en-US" sz="11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4" name="TextBox 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87991" y="6554055"/>
                  <a:ext cx="1407542" cy="261610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b="-162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" name="TextBox 4"/>
            <p:cNvSpPr txBox="1"/>
            <p:nvPr/>
          </p:nvSpPr>
          <p:spPr>
            <a:xfrm>
              <a:off x="6407668" y="6539212"/>
              <a:ext cx="64793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err="1" smtClean="0">
                  <a:latin typeface="Yu Gothic" charset="-128"/>
                  <a:ea typeface="Yu Gothic" charset="-128"/>
                  <a:cs typeface="Yu Gothic" charset="-128"/>
                </a:rPr>
                <a:t>ExpCM</a:t>
              </a:r>
              <a:endParaRPr lang="en-US" sz="11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427406" y="6554055"/>
              <a:ext cx="92365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>
                  <a:latin typeface="Yu Gothic" charset="-128"/>
                  <a:ea typeface="Yu Gothic" charset="-128"/>
                  <a:cs typeface="Yu Gothic" charset="-128"/>
                </a:rPr>
                <a:t>YNGKP M5</a:t>
              </a:r>
              <a:endParaRPr lang="en-US" sz="11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 rot="16200000">
              <a:off x="3434543" y="3622702"/>
              <a:ext cx="64793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err="1" smtClean="0">
                  <a:latin typeface="Yu Gothic" charset="-128"/>
                  <a:ea typeface="Yu Gothic" charset="-128"/>
                  <a:cs typeface="Yu Gothic" charset="-128"/>
                </a:rPr>
                <a:t>ExpCM</a:t>
              </a:r>
              <a:endParaRPr lang="en-US" sz="11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/>
                <p:cNvSpPr txBox="1"/>
                <p:nvPr/>
              </p:nvSpPr>
              <p:spPr>
                <a:xfrm rot="16200000">
                  <a:off x="4696618" y="3516967"/>
                  <a:ext cx="859402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GY94 +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100" i="1">
                          <a:latin typeface="Cambria Math" charset="0"/>
                          <a:ea typeface="Yu Gothic" charset="-128"/>
                          <a:cs typeface="Yu Gothic" charset="-128"/>
                        </a:rPr>
                        <m:t>Γ</m:t>
                      </m:r>
                      <m:r>
                        <a:rPr lang="el-GR" sz="1100" i="1">
                          <a:latin typeface="Cambria Math" charset="0"/>
                          <a:ea typeface="Yu Gothic" charset="-128"/>
                          <a:cs typeface="Yu Gothic" charset="-128"/>
                        </a:rPr>
                        <m:t>𝜔</m:t>
                      </m:r>
                    </m:oMath>
                  </a14:m>
                  <a:endParaRPr lang="en-US" sz="11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8" name="TextBox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4696618" y="3516967"/>
                  <a:ext cx="859402" cy="261610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r="-162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TextBox 8"/>
            <p:cNvSpPr txBox="1"/>
            <p:nvPr/>
          </p:nvSpPr>
          <p:spPr>
            <a:xfrm rot="16200000">
              <a:off x="5982471" y="3503047"/>
              <a:ext cx="53572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>
                  <a:latin typeface="Yu Gothic" charset="-128"/>
                  <a:ea typeface="Yu Gothic" charset="-128"/>
                  <a:cs typeface="Yu Gothic" charset="-128"/>
                </a:rPr>
                <a:t>GY94</a:t>
              </a:r>
              <a:endParaRPr lang="en-US" sz="11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 rot="16200000">
              <a:off x="7087093" y="4651143"/>
              <a:ext cx="53572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>
                  <a:latin typeface="Yu Gothic" charset="-128"/>
                  <a:ea typeface="Yu Gothic" charset="-128"/>
                  <a:cs typeface="Yu Gothic" charset="-128"/>
                </a:rPr>
                <a:t>GY94</a:t>
              </a:r>
              <a:endParaRPr lang="en-US" sz="11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 rot="16200000">
              <a:off x="3371337" y="4657208"/>
              <a:ext cx="821491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100" dirty="0" err="1" smtClean="0">
                  <a:latin typeface="Yu Gothic" charset="-128"/>
                  <a:ea typeface="Yu Gothic" charset="-128"/>
                  <a:cs typeface="Yu Gothic" charset="-128"/>
                </a:rPr>
                <a:t>ExpCM</a:t>
              </a:r>
              <a:endParaRPr lang="en-US" sz="11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/>
                <p:cNvSpPr txBox="1"/>
                <p:nvPr/>
              </p:nvSpPr>
              <p:spPr>
                <a:xfrm rot="16200000">
                  <a:off x="4696618" y="4638252"/>
                  <a:ext cx="859402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00" dirty="0">
                      <a:latin typeface="Yu Gothic" charset="-128"/>
                      <a:ea typeface="Yu Gothic" charset="-128"/>
                      <a:cs typeface="Yu Gothic" charset="-128"/>
                    </a:rPr>
                    <a:t>GY94 +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100" i="1">
                          <a:latin typeface="Cambria Math" charset="0"/>
                          <a:ea typeface="Yu Gothic" charset="-128"/>
                          <a:cs typeface="Yu Gothic" charset="-128"/>
                        </a:rPr>
                        <m:t>Γ</m:t>
                      </m:r>
                      <m:r>
                        <a:rPr lang="el-GR" sz="1100" i="1">
                          <a:latin typeface="Cambria Math" charset="0"/>
                          <a:ea typeface="Yu Gothic" charset="-128"/>
                          <a:cs typeface="Yu Gothic" charset="-128"/>
                        </a:rPr>
                        <m:t>𝜔</m:t>
                      </m:r>
                    </m:oMath>
                  </a14:m>
                  <a:endParaRPr lang="en-US" sz="11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12" name="TextBox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4696618" y="4638252"/>
                  <a:ext cx="859402" cy="261610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r="-162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TextBox 12"/>
            <p:cNvSpPr txBox="1"/>
            <p:nvPr/>
          </p:nvSpPr>
          <p:spPr>
            <a:xfrm rot="16200000">
              <a:off x="6009001" y="4651143"/>
              <a:ext cx="53572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>
                  <a:latin typeface="Yu Gothic" charset="-128"/>
                  <a:ea typeface="Yu Gothic" charset="-128"/>
                  <a:cs typeface="Yu Gothic" charset="-128"/>
                </a:rPr>
                <a:t>GY94</a:t>
              </a:r>
              <a:endParaRPr lang="en-US" sz="11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 rot="16200000">
              <a:off x="7159545" y="5781443"/>
              <a:ext cx="53572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>
                  <a:latin typeface="Yu Gothic" charset="-128"/>
                  <a:ea typeface="Yu Gothic" charset="-128"/>
                  <a:cs typeface="Yu Gothic" charset="-128"/>
                </a:rPr>
                <a:t>GY94</a:t>
              </a:r>
              <a:endParaRPr lang="en-US" sz="11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 rot="16200000">
              <a:off x="3434542" y="5859455"/>
              <a:ext cx="64793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err="1" smtClean="0">
                  <a:latin typeface="Yu Gothic" charset="-128"/>
                  <a:ea typeface="Yu Gothic" charset="-128"/>
                  <a:cs typeface="Yu Gothic" charset="-128"/>
                </a:rPr>
                <a:t>ExpCM</a:t>
              </a:r>
              <a:endParaRPr lang="en-US" sz="11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/>
                <p:cNvSpPr txBox="1"/>
                <p:nvPr/>
              </p:nvSpPr>
              <p:spPr>
                <a:xfrm rot="16200000">
                  <a:off x="4696618" y="5778562"/>
                  <a:ext cx="859402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00" dirty="0">
                      <a:latin typeface="Yu Gothic" charset="-128"/>
                      <a:ea typeface="Yu Gothic" charset="-128"/>
                      <a:cs typeface="Yu Gothic" charset="-128"/>
                    </a:rPr>
                    <a:t>GY94 +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100" i="1">
                          <a:latin typeface="Cambria Math" charset="0"/>
                          <a:ea typeface="Yu Gothic" charset="-128"/>
                          <a:cs typeface="Yu Gothic" charset="-128"/>
                        </a:rPr>
                        <m:t>Γ</m:t>
                      </m:r>
                      <m:r>
                        <a:rPr lang="el-GR" sz="1100" i="1">
                          <a:latin typeface="Cambria Math" charset="0"/>
                          <a:ea typeface="Yu Gothic" charset="-128"/>
                          <a:cs typeface="Yu Gothic" charset="-128"/>
                        </a:rPr>
                        <m:t>𝜔</m:t>
                      </m:r>
                    </m:oMath>
                  </a14:m>
                  <a:endParaRPr lang="en-US" sz="11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16" name="Text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4696618" y="5778562"/>
                  <a:ext cx="859402" cy="261610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r="-162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TextBox 16"/>
            <p:cNvSpPr txBox="1"/>
            <p:nvPr/>
          </p:nvSpPr>
          <p:spPr>
            <a:xfrm rot="16200000">
              <a:off x="6009001" y="5781443"/>
              <a:ext cx="53572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>
                  <a:latin typeface="Yu Gothic" charset="-128"/>
                  <a:ea typeface="Yu Gothic" charset="-128"/>
                  <a:cs typeface="Yu Gothic" charset="-128"/>
                </a:rPr>
                <a:t>GY94</a:t>
              </a:r>
              <a:endParaRPr lang="en-US" sz="11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 rot="16200000">
              <a:off x="7106485" y="3503047"/>
              <a:ext cx="53572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>
                  <a:latin typeface="Yu Gothic" charset="-128"/>
                  <a:ea typeface="Yu Gothic" charset="-128"/>
                  <a:cs typeface="Yu Gothic" charset="-128"/>
                </a:rPr>
                <a:t>GY94</a:t>
              </a:r>
              <a:endParaRPr lang="en-US" sz="11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 rot="5400000">
              <a:off x="8187011" y="5770867"/>
              <a:ext cx="429926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200" i="1" dirty="0">
                  <a:latin typeface="Yu Gothic" charset="-128"/>
                  <a:ea typeface="Yu Gothic" charset="-128"/>
                  <a:cs typeface="Yu Gothic" charset="-128"/>
                </a:rPr>
                <a:t>l</a:t>
              </a:r>
              <a:r>
                <a:rPr lang="en-US" sz="1200" i="1" dirty="0" smtClean="0">
                  <a:latin typeface="Yu Gothic" charset="-128"/>
                  <a:ea typeface="Yu Gothic" charset="-128"/>
                  <a:cs typeface="Yu Gothic" charset="-128"/>
                </a:rPr>
                <a:t>ow</a:t>
              </a:r>
              <a:endParaRPr lang="en-US" sz="1200" i="1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 rot="5400000">
              <a:off x="7832195" y="4719720"/>
              <a:ext cx="108876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200" i="1" dirty="0" smtClean="0">
                  <a:latin typeface="Yu Gothic" charset="-128"/>
                  <a:ea typeface="Yu Gothic" charset="-128"/>
                  <a:cs typeface="Yu Gothic" charset="-128"/>
                </a:rPr>
                <a:t>intermediate</a:t>
              </a:r>
              <a:endParaRPr lang="en-US" sz="1200" i="1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 rot="5400000">
              <a:off x="8131957" y="3535119"/>
              <a:ext cx="489236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200" i="1" dirty="0" smtClean="0">
                  <a:latin typeface="Yu Gothic" charset="-128"/>
                  <a:ea typeface="Yu Gothic" charset="-128"/>
                  <a:cs typeface="Yu Gothic" charset="-128"/>
                </a:rPr>
                <a:t>high</a:t>
              </a:r>
              <a:endParaRPr lang="en-US" sz="1200" i="1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grpSp>
          <p:nvGrpSpPr>
            <p:cNvPr id="29" name="Group 28"/>
            <p:cNvGrpSpPr/>
            <p:nvPr/>
          </p:nvGrpSpPr>
          <p:grpSpPr>
            <a:xfrm>
              <a:off x="2288504" y="3833494"/>
              <a:ext cx="1362773" cy="1075248"/>
              <a:chOff x="2288504" y="3833494"/>
              <a:chExt cx="1362773" cy="1075248"/>
            </a:xfrm>
          </p:grpSpPr>
          <p:sp>
            <p:nvSpPr>
              <p:cNvPr id="24" name="TextBox 23"/>
              <p:cNvSpPr txBox="1"/>
              <p:nvPr/>
            </p:nvSpPr>
            <p:spPr>
              <a:xfrm>
                <a:off x="2288504" y="3833494"/>
                <a:ext cx="1362773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100" b="1" dirty="0" smtClean="0">
                    <a:latin typeface="Yu Gothic" charset="-128"/>
                    <a:ea typeface="Yu Gothic" charset="-128"/>
                    <a:cs typeface="Yu Gothic" charset="-128"/>
                  </a:rPr>
                  <a:t>Branch from focal sequence?</a:t>
                </a:r>
                <a:endParaRPr lang="en-US" sz="1100" b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grpSp>
            <p:nvGrpSpPr>
              <p:cNvPr id="27" name="Group 26"/>
              <p:cNvGrpSpPr/>
              <p:nvPr/>
            </p:nvGrpSpPr>
            <p:grpSpPr>
              <a:xfrm>
                <a:off x="2860254" y="4339355"/>
                <a:ext cx="517497" cy="569387"/>
                <a:chOff x="2659412" y="4349198"/>
                <a:chExt cx="517497" cy="569387"/>
              </a:xfrm>
            </p:grpSpPr>
            <p:sp>
              <p:nvSpPr>
                <p:cNvPr id="22" name="Oval 21"/>
                <p:cNvSpPr/>
                <p:nvPr/>
              </p:nvSpPr>
              <p:spPr>
                <a:xfrm>
                  <a:off x="3038628" y="4407804"/>
                  <a:ext cx="137970" cy="137970"/>
                </a:xfrm>
                <a:prstGeom prst="ellipse">
                  <a:avLst/>
                </a:prstGeom>
                <a:solidFill>
                  <a:srgbClr val="43A0C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:endParaRPr lang="en-US"/>
                </a:p>
              </p:txBody>
            </p:sp>
            <p:sp>
              <p:nvSpPr>
                <p:cNvPr id="23" name="TextBox 22"/>
                <p:cNvSpPr txBox="1"/>
                <p:nvPr/>
              </p:nvSpPr>
              <p:spPr>
                <a:xfrm>
                  <a:off x="2659412" y="4349198"/>
                  <a:ext cx="426719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11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Yes</a:t>
                  </a:r>
                  <a:endParaRPr lang="en-US" sz="11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25" name="Oval 24"/>
                <p:cNvSpPr/>
                <p:nvPr/>
              </p:nvSpPr>
              <p:spPr>
                <a:xfrm>
                  <a:off x="3038939" y="4706891"/>
                  <a:ext cx="137970" cy="137970"/>
                </a:xfrm>
                <a:prstGeom prst="ellipse">
                  <a:avLst/>
                </a:prstGeom>
                <a:solidFill>
                  <a:srgbClr val="BEBEBE"/>
                </a:solidFill>
                <a:ln>
                  <a:solidFill>
                    <a:srgbClr val="BEBEB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:endParaRPr lang="en-US"/>
                </a:p>
              </p:txBody>
            </p:sp>
            <p:sp>
              <p:nvSpPr>
                <p:cNvPr id="26" name="TextBox 25"/>
                <p:cNvSpPr txBox="1"/>
                <p:nvPr/>
              </p:nvSpPr>
              <p:spPr>
                <a:xfrm>
                  <a:off x="2718297" y="4656975"/>
                  <a:ext cx="369011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11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No</a:t>
                  </a:r>
                  <a:endParaRPr lang="en-US" sz="11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</p:grpSp>
        <p:sp>
          <p:nvSpPr>
            <p:cNvPr id="33" name="Rectangle 32"/>
            <p:cNvSpPr/>
            <p:nvPr/>
          </p:nvSpPr>
          <p:spPr>
            <a:xfrm>
              <a:off x="7185864" y="2471994"/>
              <a:ext cx="2234179" cy="4830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29"/>
            <p:cNvSpPr txBox="1"/>
            <p:nvPr/>
          </p:nvSpPr>
          <p:spPr>
            <a:xfrm rot="18494186">
              <a:off x="7370631" y="2453920"/>
              <a:ext cx="38985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Yu Gothic" charset="-128"/>
                  <a:ea typeface="Yu Gothic" charset="-128"/>
                  <a:cs typeface="Yu Gothic" charset="-128"/>
                </a:rPr>
                <a:t>l</a:t>
              </a:r>
              <a:r>
                <a:rPr lang="en-US" sz="1000" dirty="0" smtClean="0">
                  <a:latin typeface="Yu Gothic" charset="-128"/>
                  <a:ea typeface="Yu Gothic" charset="-128"/>
                  <a:cs typeface="Yu Gothic" charset="-128"/>
                </a:rPr>
                <a:t>ow</a:t>
              </a:r>
              <a:endParaRPr lang="en-US" sz="10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 rot="18494186">
              <a:off x="7659627" y="2625787"/>
              <a:ext cx="93487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>
                  <a:latin typeface="Yu Gothic" charset="-128"/>
                  <a:ea typeface="Yu Gothic" charset="-128"/>
                  <a:cs typeface="Yu Gothic" charset="-128"/>
                </a:rPr>
                <a:t>intermediate</a:t>
              </a:r>
              <a:endParaRPr lang="en-US" sz="10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 rot="18494186">
              <a:off x="8724879" y="2468399"/>
              <a:ext cx="43633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smtClean="0">
                  <a:latin typeface="Yu Gothic" charset="-128"/>
                  <a:ea typeface="Yu Gothic" charset="-128"/>
                  <a:cs typeface="Yu Gothic" charset="-128"/>
                </a:rPr>
                <a:t>high</a:t>
              </a:r>
              <a:endParaRPr lang="en-US" sz="10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4096181" y="3132130"/>
              <a:ext cx="4254876" cy="15745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Connector 34"/>
            <p:cNvCxnSpPr/>
            <p:nvPr/>
          </p:nvCxnSpPr>
          <p:spPr>
            <a:xfrm>
              <a:off x="5623314" y="735827"/>
              <a:ext cx="1443" cy="22868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 flipH="1">
              <a:off x="5776492" y="384102"/>
              <a:ext cx="3325" cy="73320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flipH="1">
              <a:off x="5930501" y="366219"/>
              <a:ext cx="3068" cy="234731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 rot="16200000">
              <a:off x="5421026" y="474670"/>
              <a:ext cx="38985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Yu Gothic" charset="-128"/>
                  <a:ea typeface="Yu Gothic" charset="-128"/>
                  <a:cs typeface="Yu Gothic" charset="-128"/>
                </a:rPr>
                <a:t>l</a:t>
              </a:r>
              <a:r>
                <a:rPr lang="en-US" sz="1000" dirty="0" smtClean="0">
                  <a:latin typeface="Yu Gothic" charset="-128"/>
                  <a:ea typeface="Yu Gothic" charset="-128"/>
                  <a:cs typeface="Yu Gothic" charset="-128"/>
                </a:rPr>
                <a:t>ow</a:t>
              </a:r>
              <a:endParaRPr lang="en-US" sz="10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 rot="16200000">
              <a:off x="5295994" y="1416677"/>
              <a:ext cx="93487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>
                  <a:latin typeface="Yu Gothic" charset="-128"/>
                  <a:ea typeface="Yu Gothic" charset="-128"/>
                  <a:cs typeface="Yu Gothic" charset="-128"/>
                </a:rPr>
                <a:t>intermediate</a:t>
              </a:r>
              <a:endParaRPr lang="en-US" sz="10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 rot="16200000">
              <a:off x="5705801" y="83895"/>
              <a:ext cx="43633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smtClean="0">
                  <a:latin typeface="Yu Gothic" charset="-128"/>
                  <a:ea typeface="Yu Gothic" charset="-128"/>
                  <a:cs typeface="Yu Gothic" charset="-128"/>
                </a:rPr>
                <a:t>high</a:t>
              </a:r>
              <a:endParaRPr lang="en-US" sz="10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/>
                <p:cNvSpPr txBox="1"/>
                <p:nvPr/>
              </p:nvSpPr>
              <p:spPr>
                <a:xfrm rot="16200000">
                  <a:off x="6336014" y="1144214"/>
                  <a:ext cx="791242" cy="30777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1400" i="1" smtClean="0">
                          <a:latin typeface="Cambria Math" charset="0"/>
                          <a:ea typeface="Yu Gothic" charset="-128"/>
                          <a:cs typeface="Yu Gothic" charset="-128"/>
                        </a:rPr>
                        <m:t>𝛽</m:t>
                      </m:r>
                    </m:oMath>
                  </a14:m>
                  <a:r>
                    <a:rPr lang="en-US" sz="14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 value</a:t>
                  </a:r>
                  <a:endParaRPr lang="en-US" sz="14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44" name="TextBox 4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6336014" y="1144214"/>
                  <a:ext cx="791242" cy="307777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l="-4000" t="-1550" r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5" name="Oval 44"/>
            <p:cNvSpPr/>
            <p:nvPr/>
          </p:nvSpPr>
          <p:spPr>
            <a:xfrm>
              <a:off x="8968014" y="169841"/>
              <a:ext cx="92105" cy="9210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  <p:sp>
          <p:nvSpPr>
            <p:cNvPr id="46" name="Triangle 45"/>
            <p:cNvSpPr/>
            <p:nvPr/>
          </p:nvSpPr>
          <p:spPr>
            <a:xfrm>
              <a:off x="8952102" y="349114"/>
              <a:ext cx="123928" cy="106835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9022497" y="98882"/>
              <a:ext cx="52290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 err="1" smtClean="0">
                  <a:latin typeface="Yu Gothic" charset="-128"/>
                  <a:ea typeface="Yu Gothic" charset="-128"/>
                  <a:cs typeface="Yu Gothic" charset="-128"/>
                </a:rPr>
                <a:t>ExpCM</a:t>
              </a:r>
              <a:endParaRPr lang="en-US" sz="8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/>
                <p:cNvSpPr txBox="1"/>
                <p:nvPr/>
              </p:nvSpPr>
              <p:spPr>
                <a:xfrm>
                  <a:off x="9042055" y="295133"/>
                  <a:ext cx="755976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8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r>
                    <a:rPr lang="en-US" sz="8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 +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8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Γ</m:t>
                      </m:r>
                      <m:r>
                        <a:rPr lang="el-GR" sz="8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𝜔</m:t>
                      </m:r>
                    </m:oMath>
                  </a14:m>
                  <a:endParaRPr lang="en-US" sz="8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48" name="TextBox 4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42055" y="295133"/>
                  <a:ext cx="755976" cy="215444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b="-85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9" name="TextBox 48"/>
            <p:cNvSpPr txBox="1"/>
            <p:nvPr/>
          </p:nvSpPr>
          <p:spPr>
            <a:xfrm>
              <a:off x="2473837" y="-553998"/>
              <a:ext cx="449162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b="1" dirty="0" smtClean="0">
                  <a:latin typeface="Yu Gothic" charset="-128"/>
                  <a:ea typeface="Yu Gothic" charset="-128"/>
                  <a:cs typeface="Yu Gothic" charset="-128"/>
                </a:rPr>
                <a:t>A</a:t>
              </a:r>
              <a:endParaRPr lang="en-US" sz="3000" b="1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6381138" y="-516109"/>
              <a:ext cx="457176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b="1" dirty="0">
                  <a:latin typeface="Yu Gothic" charset="-128"/>
                  <a:ea typeface="Yu Gothic" charset="-128"/>
                  <a:cs typeface="Yu Gothic" charset="-128"/>
                </a:rPr>
                <a:t>B</a:t>
              </a: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2469045" y="3021442"/>
              <a:ext cx="460382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b="1" dirty="0">
                  <a:latin typeface="Yu Gothic" charset="-128"/>
                  <a:ea typeface="Yu Gothic" charset="-128"/>
                  <a:cs typeface="Yu Gothic" charset="-128"/>
                </a:rPr>
                <a:t>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602067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 66"/>
          <p:cNvGrpSpPr/>
          <p:nvPr/>
        </p:nvGrpSpPr>
        <p:grpSpPr>
          <a:xfrm>
            <a:off x="2180086" y="-574490"/>
            <a:ext cx="7683605" cy="7432490"/>
            <a:chOff x="2180086" y="-574490"/>
            <a:chExt cx="7683605" cy="7432490"/>
          </a:xfrm>
        </p:grpSpPr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67000" y="0"/>
              <a:ext cx="6858000" cy="6858000"/>
            </a:xfrm>
            <a:prstGeom prst="rect">
              <a:avLst/>
            </a:prstGeom>
          </p:spPr>
        </p:pic>
        <p:sp>
          <p:nvSpPr>
            <p:cNvPr id="66" name="Rectangle 65"/>
            <p:cNvSpPr/>
            <p:nvPr/>
          </p:nvSpPr>
          <p:spPr>
            <a:xfrm>
              <a:off x="4501555" y="3053958"/>
              <a:ext cx="3504798" cy="1919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" name="TextBox 3"/>
                <p:cNvSpPr txBox="1"/>
                <p:nvPr/>
              </p:nvSpPr>
              <p:spPr>
                <a:xfrm>
                  <a:off x="4206307" y="4680852"/>
                  <a:ext cx="1020423" cy="26161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1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r>
                    <a:rPr lang="en-US" sz="11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+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100" i="1" smtClean="0">
                          <a:latin typeface="Cambria Math" charset="0"/>
                          <a:ea typeface="Yu Gothic" charset="-128"/>
                          <a:cs typeface="Yu Gothic" charset="-128"/>
                        </a:rPr>
                        <m:t>Γ</m:t>
                      </m:r>
                      <m:r>
                        <a:rPr lang="el-GR" sz="1100" i="1" smtClean="0">
                          <a:latin typeface="Cambria Math" charset="0"/>
                          <a:ea typeface="Yu Gothic" charset="-128"/>
                          <a:cs typeface="Yu Gothic" charset="-128"/>
                        </a:rPr>
                        <m:t>𝜔</m:t>
                      </m:r>
                    </m:oMath>
                  </a14:m>
                  <a:endParaRPr lang="en-US" sz="11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>
            <p:sp>
              <p:nvSpPr>
                <p:cNvPr id="4" name="TextBox 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06307" y="4680852"/>
                  <a:ext cx="1020423" cy="261610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b="-162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" name="TextBox 4"/>
            <p:cNvSpPr txBox="1"/>
            <p:nvPr/>
          </p:nvSpPr>
          <p:spPr>
            <a:xfrm>
              <a:off x="4339795" y="6576196"/>
              <a:ext cx="64793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err="1" smtClean="0">
                  <a:latin typeface="Yu Gothic" charset="-128"/>
                  <a:ea typeface="Yu Gothic" charset="-128"/>
                  <a:cs typeface="Yu Gothic" charset="-128"/>
                </a:rPr>
                <a:t>ExpCM</a:t>
              </a:r>
              <a:endParaRPr lang="en-US" sz="11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" name="TextBox 7"/>
                <p:cNvSpPr txBox="1"/>
                <p:nvPr/>
              </p:nvSpPr>
              <p:spPr>
                <a:xfrm rot="16200000">
                  <a:off x="3262400" y="3864241"/>
                  <a:ext cx="859402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GY94 +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100" i="1">
                          <a:latin typeface="Cambria Math" charset="0"/>
                          <a:ea typeface="Yu Gothic" charset="-128"/>
                          <a:cs typeface="Yu Gothic" charset="-128"/>
                        </a:rPr>
                        <m:t>Γ</m:t>
                      </m:r>
                      <m:r>
                        <a:rPr lang="el-GR" sz="1100" i="1">
                          <a:latin typeface="Cambria Math" charset="0"/>
                          <a:ea typeface="Yu Gothic" charset="-128"/>
                          <a:cs typeface="Yu Gothic" charset="-128"/>
                        </a:rPr>
                        <m:t>𝜔</m:t>
                      </m:r>
                    </m:oMath>
                  </a14:m>
                  <a:endParaRPr lang="en-US" sz="11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>
            <p:sp>
              <p:nvSpPr>
                <p:cNvPr id="8" name="TextBox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3262400" y="3864241"/>
                  <a:ext cx="859402" cy="261610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r="-162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TextBox 8"/>
            <p:cNvSpPr txBox="1"/>
            <p:nvPr/>
          </p:nvSpPr>
          <p:spPr>
            <a:xfrm rot="16200000">
              <a:off x="3412043" y="5671933"/>
              <a:ext cx="53572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>
                  <a:latin typeface="Yu Gothic" charset="-128"/>
                  <a:ea typeface="Yu Gothic" charset="-128"/>
                  <a:cs typeface="Yu Gothic" charset="-128"/>
                </a:rPr>
                <a:t>GY94</a:t>
              </a:r>
              <a:endParaRPr lang="en-US" sz="11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645185" y="3054354"/>
              <a:ext cx="1088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 smtClean="0">
                  <a:latin typeface="Yu Gothic" charset="-128"/>
                  <a:ea typeface="Yu Gothic" charset="-128"/>
                  <a:cs typeface="Yu Gothic" charset="-128"/>
                </a:rPr>
                <a:t>intermediate</a:t>
              </a:r>
              <a:endParaRPr lang="en-US" sz="1200" i="1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7385012" y="3053958"/>
              <a:ext cx="48923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 smtClean="0">
                  <a:latin typeface="Yu Gothic" charset="-128"/>
                  <a:ea typeface="Yu Gothic" charset="-128"/>
                  <a:cs typeface="Yu Gothic" charset="-128"/>
                </a:rPr>
                <a:t>high</a:t>
              </a:r>
              <a:endParaRPr lang="en-US" sz="1200" i="1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7251524" y="2451502"/>
              <a:ext cx="2234179" cy="4830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29"/>
            <p:cNvSpPr txBox="1"/>
            <p:nvPr/>
          </p:nvSpPr>
          <p:spPr>
            <a:xfrm rot="18494186">
              <a:off x="7436291" y="2433428"/>
              <a:ext cx="38985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Yu Gothic" charset="-128"/>
                  <a:ea typeface="Yu Gothic" charset="-128"/>
                  <a:cs typeface="Yu Gothic" charset="-128"/>
                </a:rPr>
                <a:t>l</a:t>
              </a:r>
              <a:r>
                <a:rPr lang="en-US" sz="1000" dirty="0" smtClean="0">
                  <a:latin typeface="Yu Gothic" charset="-128"/>
                  <a:ea typeface="Yu Gothic" charset="-128"/>
                  <a:cs typeface="Yu Gothic" charset="-128"/>
                </a:rPr>
                <a:t>ow</a:t>
              </a:r>
              <a:endParaRPr lang="en-US" sz="10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 rot="18494186">
              <a:off x="7686913" y="2643696"/>
              <a:ext cx="93487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>
                  <a:latin typeface="Yu Gothic" charset="-128"/>
                  <a:ea typeface="Yu Gothic" charset="-128"/>
                  <a:cs typeface="Yu Gothic" charset="-128"/>
                </a:rPr>
                <a:t>intermediate</a:t>
              </a:r>
              <a:endParaRPr lang="en-US" sz="10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 rot="18494186">
              <a:off x="8790539" y="2447907"/>
              <a:ext cx="43633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smtClean="0">
                  <a:latin typeface="Yu Gothic" charset="-128"/>
                  <a:ea typeface="Yu Gothic" charset="-128"/>
                  <a:cs typeface="Yu Gothic" charset="-128"/>
                </a:rPr>
                <a:t>high</a:t>
              </a:r>
              <a:endParaRPr lang="en-US" sz="10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cxnSp>
          <p:nvCxnSpPr>
            <p:cNvPr id="35" name="Straight Connector 34"/>
            <p:cNvCxnSpPr/>
            <p:nvPr/>
          </p:nvCxnSpPr>
          <p:spPr>
            <a:xfrm>
              <a:off x="5928583" y="1800153"/>
              <a:ext cx="0" cy="29554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 flipH="1">
              <a:off x="6076542" y="1778924"/>
              <a:ext cx="6265" cy="92628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flipH="1">
              <a:off x="6212449" y="362047"/>
              <a:ext cx="3068" cy="234731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 rot="16200000">
              <a:off x="5733658" y="1514668"/>
              <a:ext cx="38985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Yu Gothic" charset="-128"/>
                  <a:ea typeface="Yu Gothic" charset="-128"/>
                  <a:cs typeface="Yu Gothic" charset="-128"/>
                </a:rPr>
                <a:t>l</a:t>
              </a:r>
              <a:r>
                <a:rPr lang="en-US" sz="1000" dirty="0" smtClean="0">
                  <a:latin typeface="Yu Gothic" charset="-128"/>
                  <a:ea typeface="Yu Gothic" charset="-128"/>
                  <a:cs typeface="Yu Gothic" charset="-128"/>
                </a:rPr>
                <a:t>ow</a:t>
              </a:r>
              <a:endParaRPr lang="en-US" sz="10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 rot="16200000">
              <a:off x="5613097" y="1227315"/>
              <a:ext cx="93487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>
                  <a:latin typeface="Yu Gothic" charset="-128"/>
                  <a:ea typeface="Yu Gothic" charset="-128"/>
                  <a:cs typeface="Yu Gothic" charset="-128"/>
                </a:rPr>
                <a:t>intermediate</a:t>
              </a:r>
              <a:endParaRPr lang="en-US" sz="10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 rot="16200000">
              <a:off x="5985474" y="56343"/>
              <a:ext cx="43633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smtClean="0">
                  <a:latin typeface="Yu Gothic" charset="-128"/>
                  <a:ea typeface="Yu Gothic" charset="-128"/>
                  <a:cs typeface="Yu Gothic" charset="-128"/>
                </a:rPr>
                <a:t>high</a:t>
              </a:r>
              <a:endParaRPr lang="en-US" sz="10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4" name="TextBox 43"/>
                <p:cNvSpPr txBox="1"/>
                <p:nvPr/>
              </p:nvSpPr>
              <p:spPr>
                <a:xfrm rot="16200000">
                  <a:off x="6347766" y="1249009"/>
                  <a:ext cx="791242" cy="30777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1400" i="1" smtClean="0">
                          <a:latin typeface="Cambria Math" charset="0"/>
                          <a:ea typeface="Yu Gothic" charset="-128"/>
                          <a:cs typeface="Yu Gothic" charset="-128"/>
                        </a:rPr>
                        <m:t>𝛽</m:t>
                      </m:r>
                    </m:oMath>
                  </a14:m>
                  <a:r>
                    <a:rPr lang="en-US" sz="14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 value</a:t>
                  </a:r>
                  <a:endParaRPr lang="en-US" sz="14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>
            <p:sp>
              <p:nvSpPr>
                <p:cNvPr id="44" name="TextBox 4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6347766" y="1249009"/>
                  <a:ext cx="791242" cy="307777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4000" t="-769" r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5" name="Oval 44"/>
            <p:cNvSpPr/>
            <p:nvPr/>
          </p:nvSpPr>
          <p:spPr>
            <a:xfrm>
              <a:off x="9033674" y="149349"/>
              <a:ext cx="92105" cy="9210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  <p:sp>
          <p:nvSpPr>
            <p:cNvPr id="46" name="Triangle 45"/>
            <p:cNvSpPr/>
            <p:nvPr/>
          </p:nvSpPr>
          <p:spPr>
            <a:xfrm>
              <a:off x="9017762" y="328622"/>
              <a:ext cx="123928" cy="106835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9088157" y="78390"/>
              <a:ext cx="52290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 err="1" smtClean="0">
                  <a:latin typeface="Yu Gothic" charset="-128"/>
                  <a:ea typeface="Yu Gothic" charset="-128"/>
                  <a:cs typeface="Yu Gothic" charset="-128"/>
                </a:rPr>
                <a:t>ExpCM</a:t>
              </a:r>
              <a:endParaRPr lang="en-US" sz="8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8" name="TextBox 47"/>
                <p:cNvSpPr txBox="1"/>
                <p:nvPr/>
              </p:nvSpPr>
              <p:spPr>
                <a:xfrm>
                  <a:off x="9107715" y="274641"/>
                  <a:ext cx="755976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8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r>
                    <a:rPr lang="en-US" sz="8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 +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8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Γ</m:t>
                      </m:r>
                      <m:r>
                        <a:rPr lang="el-GR" sz="8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𝜔</m:t>
                      </m:r>
                    </m:oMath>
                  </a14:m>
                  <a:endParaRPr lang="en-US" sz="8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>
            <p:sp>
              <p:nvSpPr>
                <p:cNvPr id="48" name="TextBox 4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07715" y="274641"/>
                  <a:ext cx="755976" cy="215444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b="-85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9" name="TextBox 48"/>
            <p:cNvSpPr txBox="1"/>
            <p:nvPr/>
          </p:nvSpPr>
          <p:spPr>
            <a:xfrm>
              <a:off x="2539497" y="-574490"/>
              <a:ext cx="449162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b="1" dirty="0" smtClean="0">
                  <a:latin typeface="Yu Gothic" charset="-128"/>
                  <a:ea typeface="Yu Gothic" charset="-128"/>
                  <a:cs typeface="Yu Gothic" charset="-128"/>
                </a:rPr>
                <a:t>A</a:t>
              </a:r>
              <a:endParaRPr lang="en-US" sz="3000" b="1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6446798" y="-536601"/>
              <a:ext cx="457176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b="1" dirty="0">
                  <a:latin typeface="Yu Gothic" charset="-128"/>
                  <a:ea typeface="Yu Gothic" charset="-128"/>
                  <a:cs typeface="Yu Gothic" charset="-128"/>
                </a:rPr>
                <a:t>B</a:t>
              </a: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2534705" y="3000950"/>
              <a:ext cx="460382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b="1" dirty="0">
                  <a:latin typeface="Yu Gothic" charset="-128"/>
                  <a:ea typeface="Yu Gothic" charset="-128"/>
                  <a:cs typeface="Yu Gothic" charset="-128"/>
                </a:rPr>
                <a:t>C</a:t>
              </a:r>
            </a:p>
          </p:txBody>
        </p:sp>
        <p:grpSp>
          <p:nvGrpSpPr>
            <p:cNvPr id="41" name="Group 40"/>
            <p:cNvGrpSpPr/>
            <p:nvPr/>
          </p:nvGrpSpPr>
          <p:grpSpPr>
            <a:xfrm>
              <a:off x="2180086" y="3553925"/>
              <a:ext cx="1362773" cy="1075248"/>
              <a:chOff x="2448216" y="3682301"/>
              <a:chExt cx="1362773" cy="1075248"/>
            </a:xfrm>
          </p:grpSpPr>
          <p:sp>
            <p:nvSpPr>
              <p:cNvPr id="52" name="TextBox 51"/>
              <p:cNvSpPr txBox="1"/>
              <p:nvPr/>
            </p:nvSpPr>
            <p:spPr>
              <a:xfrm>
                <a:off x="2448216" y="3682301"/>
                <a:ext cx="1362773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100" b="1" dirty="0" smtClean="0">
                    <a:latin typeface="Yu Gothic" charset="-128"/>
                    <a:ea typeface="Yu Gothic" charset="-128"/>
                    <a:cs typeface="Yu Gothic" charset="-128"/>
                  </a:rPr>
                  <a:t>Branch from focal sequence?</a:t>
                </a:r>
                <a:endParaRPr lang="en-US" sz="1100" b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53" name="Oval 52"/>
              <p:cNvSpPr/>
              <p:nvPr/>
            </p:nvSpPr>
            <p:spPr>
              <a:xfrm>
                <a:off x="3399182" y="4246768"/>
                <a:ext cx="137970" cy="137970"/>
              </a:xfrm>
              <a:prstGeom prst="ellipse">
                <a:avLst/>
              </a:prstGeom>
              <a:solidFill>
                <a:srgbClr val="FA842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56" name="TextBox 55"/>
              <p:cNvSpPr txBox="1"/>
              <p:nvPr/>
            </p:nvSpPr>
            <p:spPr>
              <a:xfrm>
                <a:off x="3019966" y="4188162"/>
                <a:ext cx="426719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1100" dirty="0" smtClean="0">
                    <a:latin typeface="Yu Gothic" charset="-128"/>
                    <a:ea typeface="Yu Gothic" charset="-128"/>
                    <a:cs typeface="Yu Gothic" charset="-128"/>
                  </a:rPr>
                  <a:t>Yes</a:t>
                </a:r>
                <a:endParaRPr lang="en-US" sz="11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57" name="Oval 56"/>
              <p:cNvSpPr/>
              <p:nvPr/>
            </p:nvSpPr>
            <p:spPr>
              <a:xfrm>
                <a:off x="3399493" y="4545855"/>
                <a:ext cx="137970" cy="137970"/>
              </a:xfrm>
              <a:prstGeom prst="ellipse">
                <a:avLst/>
              </a:prstGeom>
              <a:solidFill>
                <a:srgbClr val="BEBEBE"/>
              </a:solidFill>
              <a:ln>
                <a:solidFill>
                  <a:srgbClr val="BEBEB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58" name="TextBox 57"/>
              <p:cNvSpPr txBox="1"/>
              <p:nvPr/>
            </p:nvSpPr>
            <p:spPr>
              <a:xfrm>
                <a:off x="3078851" y="4495939"/>
                <a:ext cx="369011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1100" dirty="0" smtClean="0">
                    <a:latin typeface="Yu Gothic" charset="-128"/>
                    <a:ea typeface="Yu Gothic" charset="-128"/>
                    <a:cs typeface="Yu Gothic" charset="-128"/>
                  </a:rPr>
                  <a:t>No</a:t>
                </a:r>
                <a:endParaRPr lang="en-US" sz="11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p:grpSp>
        <p:sp>
          <p:nvSpPr>
            <p:cNvPr id="59" name="TextBox 58"/>
            <p:cNvSpPr txBox="1"/>
            <p:nvPr/>
          </p:nvSpPr>
          <p:spPr>
            <a:xfrm>
              <a:off x="4501555" y="3054354"/>
              <a:ext cx="4299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>
                  <a:latin typeface="Yu Gothic" charset="-128"/>
                  <a:ea typeface="Yu Gothic" charset="-128"/>
                  <a:cs typeface="Yu Gothic" charset="-128"/>
                </a:rPr>
                <a:t>l</a:t>
              </a:r>
              <a:r>
                <a:rPr lang="en-US" sz="1200" i="1" dirty="0" smtClean="0">
                  <a:latin typeface="Yu Gothic" charset="-128"/>
                  <a:ea typeface="Yu Gothic" charset="-128"/>
                  <a:cs typeface="Yu Gothic" charset="-128"/>
                </a:rPr>
                <a:t>ow</a:t>
              </a:r>
              <a:endParaRPr lang="en-US" sz="1200" i="1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0" name="TextBox 59"/>
                <p:cNvSpPr txBox="1"/>
                <p:nvPr/>
              </p:nvSpPr>
              <p:spPr>
                <a:xfrm>
                  <a:off x="5679354" y="4698181"/>
                  <a:ext cx="1020423" cy="26161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1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r>
                    <a:rPr lang="en-US" sz="11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+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100" i="1" smtClean="0">
                          <a:latin typeface="Cambria Math" charset="0"/>
                          <a:ea typeface="Yu Gothic" charset="-128"/>
                          <a:cs typeface="Yu Gothic" charset="-128"/>
                        </a:rPr>
                        <m:t>Γ</m:t>
                      </m:r>
                      <m:r>
                        <a:rPr lang="el-GR" sz="1100" i="1" smtClean="0">
                          <a:latin typeface="Cambria Math" charset="0"/>
                          <a:ea typeface="Yu Gothic" charset="-128"/>
                          <a:cs typeface="Yu Gothic" charset="-128"/>
                        </a:rPr>
                        <m:t>𝜔</m:t>
                      </m:r>
                    </m:oMath>
                  </a14:m>
                  <a:endParaRPr lang="en-US" sz="11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>
            <p:sp>
              <p:nvSpPr>
                <p:cNvPr id="60" name="TextBox 5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79354" y="4698181"/>
                  <a:ext cx="1020423" cy="261610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b="-162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1" name="TextBox 60"/>
                <p:cNvSpPr txBox="1"/>
                <p:nvPr/>
              </p:nvSpPr>
              <p:spPr>
                <a:xfrm>
                  <a:off x="7190245" y="4707041"/>
                  <a:ext cx="1020423" cy="26161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1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r>
                    <a:rPr lang="en-US" sz="11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+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100" i="1" smtClean="0">
                          <a:latin typeface="Cambria Math" charset="0"/>
                          <a:ea typeface="Yu Gothic" charset="-128"/>
                          <a:cs typeface="Yu Gothic" charset="-128"/>
                        </a:rPr>
                        <m:t>Γ</m:t>
                      </m:r>
                      <m:r>
                        <a:rPr lang="el-GR" sz="1100" i="1" smtClean="0">
                          <a:latin typeface="Cambria Math" charset="0"/>
                          <a:ea typeface="Yu Gothic" charset="-128"/>
                          <a:cs typeface="Yu Gothic" charset="-128"/>
                        </a:rPr>
                        <m:t>𝜔</m:t>
                      </m:r>
                    </m:oMath>
                  </a14:m>
                  <a:endParaRPr lang="en-US" sz="11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>
            <p:sp>
              <p:nvSpPr>
                <p:cNvPr id="61" name="TextBox 6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90245" y="4707041"/>
                  <a:ext cx="1020423" cy="261610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b="-162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3" name="Rectangle 42"/>
            <p:cNvSpPr/>
            <p:nvPr/>
          </p:nvSpPr>
          <p:spPr>
            <a:xfrm>
              <a:off x="3502219" y="4555449"/>
              <a:ext cx="280047" cy="72775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1"/>
            <p:cNvSpPr/>
            <p:nvPr/>
          </p:nvSpPr>
          <p:spPr>
            <a:xfrm rot="16200000">
              <a:off x="6087301" y="6382894"/>
              <a:ext cx="195774" cy="72775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5812842" y="6576196"/>
              <a:ext cx="64793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err="1" smtClean="0">
                  <a:latin typeface="Yu Gothic" charset="-128"/>
                  <a:ea typeface="Yu Gothic" charset="-128"/>
                  <a:cs typeface="Yu Gothic" charset="-128"/>
                </a:rPr>
                <a:t>ExpCM</a:t>
              </a:r>
              <a:endParaRPr lang="en-US" sz="11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7307249" y="6586339"/>
              <a:ext cx="64793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err="1" smtClean="0">
                  <a:latin typeface="Yu Gothic" charset="-128"/>
                  <a:ea typeface="Yu Gothic" charset="-128"/>
                  <a:cs typeface="Yu Gothic" charset="-128"/>
                </a:rPr>
                <a:t>ExpCM</a:t>
              </a:r>
              <a:endParaRPr lang="en-US" sz="11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65" name="Rectangle 64"/>
            <p:cNvSpPr/>
            <p:nvPr/>
          </p:nvSpPr>
          <p:spPr>
            <a:xfrm>
              <a:off x="8397804" y="3171754"/>
              <a:ext cx="280047" cy="307664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855678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84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S</a:t>
            </a:r>
            <a:r>
              <a:rPr lang="en-US" sz="3000" b="1" dirty="0" smtClean="0">
                <a:solidFill>
                  <a:schemeClr val="bg1"/>
                </a:solidFill>
              </a:rPr>
              <a:t>UPPLEMENTAL</a:t>
            </a:r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sz="3000" b="1" dirty="0" smtClean="0">
                <a:solidFill>
                  <a:schemeClr val="bg1"/>
                </a:solidFill>
              </a:rPr>
              <a:t>FIGURES</a:t>
            </a:r>
            <a:endParaRPr lang="en-US" sz="3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5673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Preference Sets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04280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000" y="101600"/>
            <a:ext cx="8623300" cy="665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43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000" y="101600"/>
            <a:ext cx="8623300" cy="665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8349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000" y="414481"/>
            <a:ext cx="8623300" cy="591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2525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raw figures come from `</a:t>
            </a:r>
            <a:r>
              <a:rPr lang="en-US" dirty="0" err="1" smtClean="0"/>
              <a:t>figures.ipynb</a:t>
            </a:r>
            <a:r>
              <a:rPr lang="en-US" dirty="0" smtClean="0"/>
              <a:t>` in this directory. </a:t>
            </a:r>
          </a:p>
          <a:p>
            <a:r>
              <a:rPr lang="en-US" dirty="0" smtClean="0"/>
              <a:t>If you don’t change the size of the output figure you should be able to plop them into this presentation to produce the final figures.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6517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Full Experiments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0858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" name="Group 124"/>
          <p:cNvGrpSpPr/>
          <p:nvPr/>
        </p:nvGrpSpPr>
        <p:grpSpPr>
          <a:xfrm>
            <a:off x="688842" y="-683641"/>
            <a:ext cx="9071167" cy="11341177"/>
            <a:chOff x="688842" y="-683641"/>
            <a:chExt cx="9071167" cy="11341177"/>
          </a:xfrm>
        </p:grpSpPr>
        <p:grpSp>
          <p:nvGrpSpPr>
            <p:cNvPr id="83" name="Group 82"/>
            <p:cNvGrpSpPr/>
            <p:nvPr/>
          </p:nvGrpSpPr>
          <p:grpSpPr>
            <a:xfrm>
              <a:off x="913423" y="-683640"/>
              <a:ext cx="4470400" cy="4684140"/>
              <a:chOff x="825500" y="-1984980"/>
              <a:chExt cx="4470400" cy="4684140"/>
            </a:xfrm>
          </p:grpSpPr>
          <p:pic>
            <p:nvPicPr>
              <p:cNvPr id="32" name="Picture 31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3612"/>
              <a:stretch/>
            </p:blipFill>
            <p:spPr>
              <a:xfrm>
                <a:off x="825500" y="-1948321"/>
                <a:ext cx="4470400" cy="4308927"/>
              </a:xfrm>
              <a:prstGeom prst="rect">
                <a:avLst/>
              </a:prstGeom>
            </p:spPr>
          </p:pic>
          <p:sp>
            <p:nvSpPr>
              <p:cNvPr id="34" name="TextBox 33"/>
              <p:cNvSpPr txBox="1"/>
              <p:nvPr/>
            </p:nvSpPr>
            <p:spPr>
              <a:xfrm>
                <a:off x="1474236" y="2360606"/>
                <a:ext cx="306510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 smtClean="0">
                    <a:latin typeface="Yu Gothic" charset="-128"/>
                    <a:ea typeface="Yu Gothic" charset="-128"/>
                    <a:cs typeface="Yu Gothic" charset="-128"/>
                  </a:rPr>
                  <a:t>Normalized branch length</a:t>
                </a:r>
                <a:endParaRPr lang="en-US" sz="16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cxnSp>
            <p:nvCxnSpPr>
              <p:cNvPr id="66" name="Straight Connector 65"/>
              <p:cNvCxnSpPr/>
              <p:nvPr/>
            </p:nvCxnSpPr>
            <p:spPr>
              <a:xfrm>
                <a:off x="4100803" y="-1026367"/>
                <a:ext cx="1" cy="37322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/>
            </p:nvCxnSpPr>
            <p:spPr>
              <a:xfrm flipH="1">
                <a:off x="4223657" y="-1620743"/>
                <a:ext cx="3109" cy="114954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/>
            </p:nvCxnSpPr>
            <p:spPr>
              <a:xfrm>
                <a:off x="4349620" y="-1620743"/>
                <a:ext cx="3110" cy="365014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0" name="TextBox 79"/>
              <p:cNvSpPr txBox="1"/>
              <p:nvPr/>
            </p:nvSpPr>
            <p:spPr>
              <a:xfrm rot="5400000">
                <a:off x="3905620" y="-1315077"/>
                <a:ext cx="389850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>
                    <a:latin typeface="Yu Gothic" charset="-128"/>
                    <a:ea typeface="Yu Gothic" charset="-128"/>
                    <a:cs typeface="Yu Gothic" charset="-128"/>
                  </a:rPr>
                  <a:t>l</a:t>
                </a:r>
                <a:r>
                  <a:rPr lang="en-US" sz="1000" dirty="0" smtClean="0">
                    <a:latin typeface="Yu Gothic" charset="-128"/>
                    <a:ea typeface="Yu Gothic" charset="-128"/>
                    <a:cs typeface="Yu Gothic" charset="-128"/>
                  </a:rPr>
                  <a:t>ow</a:t>
                </a:r>
                <a:endParaRPr lang="en-US" sz="10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81" name="TextBox 80"/>
              <p:cNvSpPr txBox="1"/>
              <p:nvPr/>
            </p:nvSpPr>
            <p:spPr>
              <a:xfrm rot="5400000">
                <a:off x="3759074" y="-143149"/>
                <a:ext cx="934871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 smtClean="0">
                    <a:latin typeface="Yu Gothic" charset="-128"/>
                    <a:ea typeface="Yu Gothic" charset="-128"/>
                    <a:cs typeface="Yu Gothic" charset="-128"/>
                  </a:rPr>
                  <a:t>intermediate</a:t>
                </a:r>
                <a:endParaRPr lang="en-US" sz="10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82" name="TextBox 81"/>
              <p:cNvSpPr txBox="1"/>
              <p:nvPr/>
            </p:nvSpPr>
            <p:spPr>
              <a:xfrm rot="5400000">
                <a:off x="4151218" y="-1889922"/>
                <a:ext cx="436338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smtClean="0">
                    <a:latin typeface="Yu Gothic" charset="-128"/>
                    <a:ea typeface="Yu Gothic" charset="-128"/>
                    <a:cs typeface="Yu Gothic" charset="-128"/>
                  </a:rPr>
                  <a:t>high</a:t>
                </a:r>
                <a:endParaRPr lang="en-US" sz="10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p:grpSp>
        <p:grpSp>
          <p:nvGrpSpPr>
            <p:cNvPr id="93" name="Group 92"/>
            <p:cNvGrpSpPr/>
            <p:nvPr/>
          </p:nvGrpSpPr>
          <p:grpSpPr>
            <a:xfrm>
              <a:off x="5271921" y="-85552"/>
              <a:ext cx="4488088" cy="4556042"/>
              <a:chOff x="5383823" y="-493127"/>
              <a:chExt cx="4488088" cy="4556042"/>
            </a:xfrm>
          </p:grpSpPr>
          <p:pic>
            <p:nvPicPr>
              <p:cNvPr id="33" name="Picture 32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5028"/>
              <a:stretch/>
            </p:blipFill>
            <p:spPr>
              <a:xfrm>
                <a:off x="5547561" y="-493127"/>
                <a:ext cx="4324350" cy="3674477"/>
              </a:xfrm>
              <a:prstGeom prst="rect">
                <a:avLst/>
              </a:prstGeom>
            </p:spPr>
          </p:pic>
          <p:grpSp>
            <p:nvGrpSpPr>
              <p:cNvPr id="88" name="Group 87"/>
              <p:cNvGrpSpPr/>
              <p:nvPr/>
            </p:nvGrpSpPr>
            <p:grpSpPr>
              <a:xfrm>
                <a:off x="8631452" y="-171625"/>
                <a:ext cx="1078875" cy="496453"/>
                <a:chOff x="8631452" y="-171625"/>
                <a:chExt cx="1078875" cy="496453"/>
              </a:xfrm>
            </p:grpSpPr>
            <p:sp>
              <p:nvSpPr>
                <p:cNvPr id="84" name="Oval 83"/>
                <p:cNvSpPr/>
                <p:nvPr/>
              </p:nvSpPr>
              <p:spPr>
                <a:xfrm>
                  <a:off x="8651927" y="-85552"/>
                  <a:ext cx="130053" cy="130053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5" name="Triangle 84"/>
                <p:cNvSpPr/>
                <p:nvPr/>
              </p:nvSpPr>
              <p:spPr>
                <a:xfrm>
                  <a:off x="8631452" y="153448"/>
                  <a:ext cx="174987" cy="150851"/>
                </a:xfrm>
                <a:prstGeom prst="triangl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TextBox 85"/>
                <p:cNvSpPr txBox="1"/>
                <p:nvPr/>
              </p:nvSpPr>
              <p:spPr>
                <a:xfrm>
                  <a:off x="8781980" y="-171625"/>
                  <a:ext cx="607859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endParaRPr lang="en-US" sz="10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7" name="TextBox 86"/>
                    <p:cNvSpPr txBox="1"/>
                    <p:nvPr/>
                  </p:nvSpPr>
                  <p:spPr>
                    <a:xfrm>
                      <a:off x="8807900" y="78607"/>
                      <a:ext cx="902427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000" dirty="0" err="1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ExpCM</a:t>
                      </a:r>
                      <a:r>
                        <a:rPr lang="en-US" sz="10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 +</a:t>
                      </a: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10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Γ</m:t>
                          </m:r>
                          <m:r>
                            <a:rPr lang="el-GR" sz="10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𝜔</m:t>
                          </m:r>
                        </m:oMath>
                      </a14:m>
                      <a:endParaRPr lang="en-US" sz="10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87" name="TextBox 86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807900" y="78607"/>
                      <a:ext cx="902427" cy="246221"/>
                    </a:xfrm>
                    <a:prstGeom prst="rect">
                      <a:avLst/>
                    </a:prstGeom>
                    <a:blipFill rotWithShape="0">
                      <a:blip r:embed="rId5"/>
                      <a:stretch>
                        <a:fillRect b="-125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89" name="TextBox 88"/>
              <p:cNvSpPr txBox="1"/>
              <p:nvPr/>
            </p:nvSpPr>
            <p:spPr>
              <a:xfrm rot="18494186">
                <a:off x="6400233" y="3181921"/>
                <a:ext cx="42992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latin typeface="Yu Gothic" charset="-128"/>
                    <a:ea typeface="Yu Gothic" charset="-128"/>
                    <a:cs typeface="Yu Gothic" charset="-128"/>
                  </a:rPr>
                  <a:t>l</a:t>
                </a:r>
                <a:r>
                  <a:rPr lang="en-US" sz="1200" dirty="0" smtClean="0">
                    <a:latin typeface="Yu Gothic" charset="-128"/>
                    <a:ea typeface="Yu Gothic" charset="-128"/>
                    <a:cs typeface="Yu Gothic" charset="-128"/>
                  </a:rPr>
                  <a:t>ow</a:t>
                </a:r>
                <a:endParaRPr lang="en-US" sz="12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90" name="TextBox 89"/>
              <p:cNvSpPr txBox="1"/>
              <p:nvPr/>
            </p:nvSpPr>
            <p:spPr>
              <a:xfrm rot="18494186">
                <a:off x="7110139" y="3380035"/>
                <a:ext cx="108876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>
                    <a:latin typeface="Yu Gothic" charset="-128"/>
                    <a:ea typeface="Yu Gothic" charset="-128"/>
                    <a:cs typeface="Yu Gothic" charset="-128"/>
                  </a:rPr>
                  <a:t>intermediate</a:t>
                </a:r>
                <a:endParaRPr lang="en-US" sz="12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91" name="TextBox 90"/>
              <p:cNvSpPr txBox="1"/>
              <p:nvPr/>
            </p:nvSpPr>
            <p:spPr>
              <a:xfrm rot="18494186">
                <a:off x="8763730" y="3222062"/>
                <a:ext cx="48923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smtClean="0">
                    <a:latin typeface="Yu Gothic" charset="-128"/>
                    <a:ea typeface="Yu Gothic" charset="-128"/>
                    <a:cs typeface="Yu Gothic" charset="-128"/>
                  </a:rPr>
                  <a:t>high</a:t>
                </a:r>
                <a:endParaRPr lang="en-US" sz="12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2" name="TextBox 91"/>
                  <p:cNvSpPr txBox="1"/>
                  <p:nvPr/>
                </p:nvSpPr>
                <p:spPr>
                  <a:xfrm rot="16200000">
                    <a:off x="5087940" y="1056463"/>
                    <a:ext cx="961097" cy="369332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𝛽</m:t>
                        </m:r>
                      </m:oMath>
                    </a14:m>
                    <a:r>
                      <a:rPr lang="en-US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 value</a:t>
                    </a:r>
                    <a:endParaRPr lang="en-US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92" name="TextBox 9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6200000">
                    <a:off x="5087940" y="1056463"/>
                    <a:ext cx="961097" cy="369332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 l="-10000" t="-5732" r="-26667" b="-191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21" name="Group 120"/>
            <p:cNvGrpSpPr/>
            <p:nvPr/>
          </p:nvGrpSpPr>
          <p:grpSpPr>
            <a:xfrm>
              <a:off x="1540310" y="4391419"/>
              <a:ext cx="8058115" cy="6266117"/>
              <a:chOff x="1184408" y="4527716"/>
              <a:chExt cx="8058115" cy="6266117"/>
            </a:xfrm>
          </p:grpSpPr>
          <p:grpSp>
            <p:nvGrpSpPr>
              <p:cNvPr id="115" name="Group 114"/>
              <p:cNvGrpSpPr/>
              <p:nvPr/>
            </p:nvGrpSpPr>
            <p:grpSpPr>
              <a:xfrm>
                <a:off x="1184408" y="5020801"/>
                <a:ext cx="8058115" cy="5773032"/>
                <a:chOff x="1184408" y="5020801"/>
                <a:chExt cx="8058115" cy="5773032"/>
              </a:xfrm>
            </p:grpSpPr>
            <p:pic>
              <p:nvPicPr>
                <p:cNvPr id="3" name="Picture 2"/>
                <p:cNvPicPr>
                  <a:picLocks noChangeAspect="1"/>
                </p:cNvPicPr>
                <p:nvPr/>
              </p:nvPicPr>
              <p:blipFill rotWithShape="1"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627" t="12573" r="4125" b="20120"/>
                <a:stretch/>
              </p:blipFill>
              <p:spPr>
                <a:xfrm>
                  <a:off x="1461407" y="5020801"/>
                  <a:ext cx="7405008" cy="5462142"/>
                </a:xfrm>
                <a:prstGeom prst="rect">
                  <a:avLst/>
                </a:prstGeom>
              </p:spPr>
            </p:pic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4" name="TextBox 93"/>
                    <p:cNvSpPr txBox="1"/>
                    <p:nvPr/>
                  </p:nvSpPr>
                  <p:spPr>
                    <a:xfrm>
                      <a:off x="2095528" y="10516834"/>
                      <a:ext cx="999184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200" dirty="0" err="1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ExpCM</a:t>
                      </a:r>
                      <a:r>
                        <a:rPr lang="en-US" sz="12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+</a:t>
                      </a: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12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Γ</m:t>
                          </m:r>
                          <m:r>
                            <a:rPr lang="el-GR" sz="12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𝜔</m:t>
                          </m:r>
                        </m:oMath>
                      </a14:m>
                      <a:endParaRPr lang="en-US" sz="12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94" name="TextBox 93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095528" y="10516834"/>
                      <a:ext cx="999184" cy="276999"/>
                    </a:xfrm>
                    <a:prstGeom prst="rect">
                      <a:avLst/>
                    </a:prstGeom>
                    <a:blipFill rotWithShape="0">
                      <a:blip r:embed="rId8"/>
                      <a:stretch>
                        <a:fillRect t="-2222" b="-1777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5" name="TextBox 94"/>
                    <p:cNvSpPr txBox="1"/>
                    <p:nvPr/>
                  </p:nvSpPr>
                  <p:spPr>
                    <a:xfrm>
                      <a:off x="3937951" y="10516834"/>
                      <a:ext cx="999184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200" dirty="0" err="1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ExpCM</a:t>
                      </a:r>
                      <a:r>
                        <a:rPr lang="en-US" sz="12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+</a:t>
                      </a: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12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Γ</m:t>
                          </m:r>
                          <m:r>
                            <a:rPr lang="el-GR" sz="12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𝜔</m:t>
                          </m:r>
                        </m:oMath>
                      </a14:m>
                      <a:endParaRPr lang="en-US" sz="12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95" name="TextBox 94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937951" y="10516834"/>
                      <a:ext cx="999184" cy="276999"/>
                    </a:xfrm>
                    <a:prstGeom prst="rect">
                      <a:avLst/>
                    </a:prstGeom>
                    <a:blipFill rotWithShape="0">
                      <a:blip r:embed="rId8"/>
                      <a:stretch>
                        <a:fillRect t="-2222" b="-1777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96" name="TextBox 95"/>
                <p:cNvSpPr txBox="1"/>
                <p:nvPr/>
              </p:nvSpPr>
              <p:spPr>
                <a:xfrm>
                  <a:off x="5843499" y="10516833"/>
                  <a:ext cx="68961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97" name="TextBox 96"/>
                <p:cNvSpPr txBox="1"/>
                <p:nvPr/>
              </p:nvSpPr>
              <p:spPr>
                <a:xfrm>
                  <a:off x="7597834" y="10516832"/>
                  <a:ext cx="98777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YNGKP M5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98" name="TextBox 97"/>
                <p:cNvSpPr txBox="1"/>
                <p:nvPr/>
              </p:nvSpPr>
              <p:spPr>
                <a:xfrm rot="16200000">
                  <a:off x="978103" y="5669104"/>
                  <a:ext cx="68961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9" name="TextBox 98"/>
                    <p:cNvSpPr txBox="1"/>
                    <p:nvPr/>
                  </p:nvSpPr>
                  <p:spPr>
                    <a:xfrm rot="16200000">
                      <a:off x="3038715" y="5669104"/>
                      <a:ext cx="919034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2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GY94 +</a:t>
                      </a: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1200" i="1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Γ</m:t>
                          </m:r>
                          <m:r>
                            <a:rPr lang="el-GR" sz="1200" i="1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𝜔</m:t>
                          </m:r>
                        </m:oMath>
                      </a14:m>
                      <a:endParaRPr lang="en-US" sz="12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99" name="TextBox 98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16200000">
                      <a:off x="3038715" y="5669104"/>
                      <a:ext cx="919034" cy="276999"/>
                    </a:xfrm>
                    <a:prstGeom prst="rect">
                      <a:avLst/>
                    </a:prstGeom>
                    <a:blipFill rotWithShape="0">
                      <a:blip r:embed="rId9"/>
                      <a:stretch>
                        <a:fillRect l="-2222" r="-1777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00" name="TextBox 99"/>
                <p:cNvSpPr txBox="1"/>
                <p:nvPr/>
              </p:nvSpPr>
              <p:spPr>
                <a:xfrm rot="16200000">
                  <a:off x="5067745" y="5669104"/>
                  <a:ext cx="56618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GY94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101" name="TextBox 100"/>
                <p:cNvSpPr txBox="1"/>
                <p:nvPr/>
              </p:nvSpPr>
              <p:spPr>
                <a:xfrm rot="16200000">
                  <a:off x="6889454" y="5669104"/>
                  <a:ext cx="56618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GY94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102" name="TextBox 101"/>
                <p:cNvSpPr txBox="1"/>
                <p:nvPr/>
              </p:nvSpPr>
              <p:spPr>
                <a:xfrm rot="16200000">
                  <a:off x="978102" y="7487953"/>
                  <a:ext cx="68961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3" name="TextBox 102"/>
                    <p:cNvSpPr txBox="1"/>
                    <p:nvPr/>
                  </p:nvSpPr>
                  <p:spPr>
                    <a:xfrm rot="16200000">
                      <a:off x="3038712" y="7487953"/>
                      <a:ext cx="919034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200" dirty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GY94 +</a:t>
                      </a: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1200" i="1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Γ</m:t>
                          </m:r>
                          <m:r>
                            <a:rPr lang="el-GR" sz="1200" i="1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𝜔</m:t>
                          </m:r>
                        </m:oMath>
                      </a14:m>
                      <a:endParaRPr lang="en-US" sz="12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103" name="TextBox 102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16200000">
                      <a:off x="3038712" y="7487953"/>
                      <a:ext cx="919034" cy="276999"/>
                    </a:xfrm>
                    <a:prstGeom prst="rect">
                      <a:avLst/>
                    </a:prstGeom>
                    <a:blipFill rotWithShape="0">
                      <a:blip r:embed="rId10"/>
                      <a:stretch>
                        <a:fillRect l="-2222" r="-17778" b="-66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04" name="TextBox 103"/>
                <p:cNvSpPr txBox="1"/>
                <p:nvPr/>
              </p:nvSpPr>
              <p:spPr>
                <a:xfrm rot="16200000">
                  <a:off x="5089395" y="7487952"/>
                  <a:ext cx="56618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GY94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105" name="TextBox 104"/>
                <p:cNvSpPr txBox="1"/>
                <p:nvPr/>
              </p:nvSpPr>
              <p:spPr>
                <a:xfrm rot="16200000">
                  <a:off x="6889454" y="7487952"/>
                  <a:ext cx="56618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GY94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106" name="TextBox 105"/>
                <p:cNvSpPr txBox="1"/>
                <p:nvPr/>
              </p:nvSpPr>
              <p:spPr>
                <a:xfrm rot="16200000">
                  <a:off x="978103" y="9327450"/>
                  <a:ext cx="68961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7" name="TextBox 106"/>
                    <p:cNvSpPr txBox="1"/>
                    <p:nvPr/>
                  </p:nvSpPr>
                  <p:spPr>
                    <a:xfrm rot="16200000">
                      <a:off x="3094302" y="9327450"/>
                      <a:ext cx="919034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200" dirty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GY94 +</a:t>
                      </a: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1200" i="1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Γ</m:t>
                          </m:r>
                          <m:r>
                            <a:rPr lang="el-GR" sz="1200" i="1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𝜔</m:t>
                          </m:r>
                        </m:oMath>
                      </a14:m>
                      <a:endParaRPr lang="en-US" sz="12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107" name="TextBox 106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16200000">
                      <a:off x="3094302" y="9327450"/>
                      <a:ext cx="919034" cy="276999"/>
                    </a:xfrm>
                    <a:prstGeom prst="rect">
                      <a:avLst/>
                    </a:prstGeom>
                    <a:blipFill rotWithShape="0">
                      <a:blip r:embed="rId9"/>
                      <a:stretch>
                        <a:fillRect l="-2222" r="-1777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08" name="TextBox 107"/>
                <p:cNvSpPr txBox="1"/>
                <p:nvPr/>
              </p:nvSpPr>
              <p:spPr>
                <a:xfrm rot="16200000">
                  <a:off x="5152568" y="9327450"/>
                  <a:ext cx="56618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GY94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109" name="TextBox 108"/>
                <p:cNvSpPr txBox="1"/>
                <p:nvPr/>
              </p:nvSpPr>
              <p:spPr>
                <a:xfrm rot="16200000">
                  <a:off x="6937196" y="9327450"/>
                  <a:ext cx="56618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GY94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110" name="Rectangle 109"/>
                <p:cNvSpPr/>
                <p:nvPr/>
              </p:nvSpPr>
              <p:spPr>
                <a:xfrm>
                  <a:off x="8694537" y="5477081"/>
                  <a:ext cx="279470" cy="451224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1" name="TextBox 110"/>
                <p:cNvSpPr txBox="1"/>
                <p:nvPr/>
              </p:nvSpPr>
              <p:spPr>
                <a:xfrm rot="5400000">
                  <a:off x="8799076" y="9477491"/>
                  <a:ext cx="471604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>
                      <a:latin typeface="Yu Gothic" charset="-128"/>
                      <a:ea typeface="Yu Gothic" charset="-128"/>
                      <a:cs typeface="Yu Gothic" charset="-128"/>
                    </a:rPr>
                    <a:t>l</a:t>
                  </a:r>
                  <a:r>
                    <a:rPr lang="en-US" sz="14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ow</a:t>
                  </a:r>
                  <a:endParaRPr lang="en-US" sz="14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112" name="TextBox 111"/>
                <p:cNvSpPr txBox="1"/>
                <p:nvPr/>
              </p:nvSpPr>
              <p:spPr>
                <a:xfrm rot="5400000">
                  <a:off x="8432057" y="7560577"/>
                  <a:ext cx="1234633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intermediate</a:t>
                  </a:r>
                  <a:endParaRPr lang="en-US" sz="14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113" name="TextBox 112"/>
                <p:cNvSpPr txBox="1"/>
                <p:nvPr/>
              </p:nvSpPr>
              <p:spPr>
                <a:xfrm rot="5400000">
                  <a:off x="8819971" y="5617196"/>
                  <a:ext cx="537327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high</a:t>
                  </a:r>
                  <a:endParaRPr lang="en-US" sz="14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sp>
            <p:nvSpPr>
              <p:cNvPr id="116" name="Oval 115"/>
              <p:cNvSpPr/>
              <p:nvPr/>
            </p:nvSpPr>
            <p:spPr>
              <a:xfrm>
                <a:off x="3437882" y="4689928"/>
                <a:ext cx="238066" cy="238066"/>
              </a:xfrm>
              <a:prstGeom prst="ellipse">
                <a:avLst/>
              </a:prstGeom>
              <a:solidFill>
                <a:srgbClr val="43A0C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TextBox 116"/>
              <p:cNvSpPr txBox="1"/>
              <p:nvPr/>
            </p:nvSpPr>
            <p:spPr>
              <a:xfrm>
                <a:off x="3628990" y="4655072"/>
                <a:ext cx="49404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>
                    <a:latin typeface="Yu Gothic" charset="-128"/>
                    <a:ea typeface="Yu Gothic" charset="-128"/>
                    <a:cs typeface="Yu Gothic" charset="-128"/>
                  </a:rPr>
                  <a:t>Yes</a:t>
                </a:r>
                <a:endParaRPr lang="en-US" sz="14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118" name="TextBox 117"/>
              <p:cNvSpPr txBox="1"/>
              <p:nvPr/>
            </p:nvSpPr>
            <p:spPr>
              <a:xfrm>
                <a:off x="1847584" y="4527716"/>
                <a:ext cx="166753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>
                    <a:latin typeface="Yu Gothic" charset="-128"/>
                    <a:ea typeface="Yu Gothic" charset="-128"/>
                    <a:cs typeface="Yu Gothic" charset="-128"/>
                  </a:rPr>
                  <a:t>Branch from focal sequence?</a:t>
                </a:r>
                <a:endParaRPr lang="en-US" sz="1400" b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119" name="Oval 118"/>
              <p:cNvSpPr/>
              <p:nvPr/>
            </p:nvSpPr>
            <p:spPr>
              <a:xfrm>
                <a:off x="4205647" y="4680085"/>
                <a:ext cx="238066" cy="238066"/>
              </a:xfrm>
              <a:prstGeom prst="ellipse">
                <a:avLst/>
              </a:prstGeom>
              <a:solidFill>
                <a:srgbClr val="BEBEBE"/>
              </a:solidFill>
              <a:ln>
                <a:solidFill>
                  <a:srgbClr val="BEBEB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TextBox 119"/>
              <p:cNvSpPr txBox="1"/>
              <p:nvPr/>
            </p:nvSpPr>
            <p:spPr>
              <a:xfrm>
                <a:off x="4479366" y="4645229"/>
                <a:ext cx="42030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>
                    <a:latin typeface="Yu Gothic" charset="-128"/>
                    <a:ea typeface="Yu Gothic" charset="-128"/>
                    <a:cs typeface="Yu Gothic" charset="-128"/>
                  </a:rPr>
                  <a:t>No</a:t>
                </a:r>
                <a:endParaRPr lang="en-US" sz="14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p:grpSp>
        <p:sp>
          <p:nvSpPr>
            <p:cNvPr id="122" name="TextBox 121"/>
            <p:cNvSpPr txBox="1"/>
            <p:nvPr/>
          </p:nvSpPr>
          <p:spPr>
            <a:xfrm>
              <a:off x="913423" y="-646981"/>
              <a:ext cx="449162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b="1" dirty="0" smtClean="0">
                  <a:latin typeface="Yu Gothic" charset="-128"/>
                  <a:ea typeface="Yu Gothic" charset="-128"/>
                  <a:cs typeface="Yu Gothic" charset="-128"/>
                </a:rPr>
                <a:t>A</a:t>
              </a:r>
              <a:endParaRPr lang="en-US" sz="3000" b="1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123" name="TextBox 122"/>
            <p:cNvSpPr txBox="1"/>
            <p:nvPr/>
          </p:nvSpPr>
          <p:spPr>
            <a:xfrm>
              <a:off x="5552916" y="-683641"/>
              <a:ext cx="457176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b="1" dirty="0">
                  <a:latin typeface="Yu Gothic" charset="-128"/>
                  <a:ea typeface="Yu Gothic" charset="-128"/>
                  <a:cs typeface="Yu Gothic" charset="-128"/>
                </a:rPr>
                <a:t>B</a:t>
              </a:r>
            </a:p>
          </p:txBody>
        </p:sp>
        <p:sp>
          <p:nvSpPr>
            <p:cNvPr id="124" name="TextBox 123"/>
            <p:cNvSpPr txBox="1"/>
            <p:nvPr/>
          </p:nvSpPr>
          <p:spPr>
            <a:xfrm>
              <a:off x="688842" y="4162420"/>
              <a:ext cx="460382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b="1" dirty="0">
                  <a:latin typeface="Yu Gothic" charset="-128"/>
                  <a:ea typeface="Yu Gothic" charset="-128"/>
                  <a:cs typeface="Yu Gothic" charset="-128"/>
                </a:rPr>
                <a:t>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443583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/>
          <p:cNvGrpSpPr/>
          <p:nvPr/>
        </p:nvGrpSpPr>
        <p:grpSpPr>
          <a:xfrm>
            <a:off x="-1387245" y="-2034612"/>
            <a:ext cx="14662256" cy="14731873"/>
            <a:chOff x="-1387245" y="-2034612"/>
            <a:chExt cx="14662256" cy="14731873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07" b="15111"/>
            <a:stretch/>
          </p:blipFill>
          <p:spPr>
            <a:xfrm>
              <a:off x="-936168" y="6194382"/>
              <a:ext cx="6542065" cy="5821727"/>
            </a:xfrm>
            <a:prstGeom prst="rect">
              <a:avLst/>
            </a:prstGeom>
          </p:spPr>
        </p:pic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35631" y="-1658292"/>
              <a:ext cx="6858000" cy="6858000"/>
            </a:xfrm>
            <a:prstGeom prst="rect">
              <a:avLst/>
            </a:prstGeom>
          </p:spPr>
        </p:pic>
        <p:pic>
          <p:nvPicPr>
            <p:cNvPr id="33" name="Picture 32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52" t="12798" r="4239" b="19987"/>
            <a:stretch/>
          </p:blipFill>
          <p:spPr>
            <a:xfrm>
              <a:off x="6371102" y="6757533"/>
              <a:ext cx="6241254" cy="4609668"/>
            </a:xfrm>
            <a:prstGeom prst="rect">
              <a:avLst/>
            </a:prstGeom>
          </p:spPr>
        </p:pic>
        <p:pic>
          <p:nvPicPr>
            <p:cNvPr id="34" name="Picture 33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3" b="4653"/>
            <a:stretch/>
          </p:blipFill>
          <p:spPr>
            <a:xfrm>
              <a:off x="-698539" y="-1324942"/>
              <a:ext cx="6514935" cy="6538849"/>
            </a:xfrm>
            <a:prstGeom prst="rect">
              <a:avLst/>
            </a:prstGeom>
          </p:spPr>
        </p:pic>
        <p:grpSp>
          <p:nvGrpSpPr>
            <p:cNvPr id="74" name="Group 73"/>
            <p:cNvGrpSpPr/>
            <p:nvPr/>
          </p:nvGrpSpPr>
          <p:grpSpPr>
            <a:xfrm>
              <a:off x="-1387245" y="-2034612"/>
              <a:ext cx="14662256" cy="14731873"/>
              <a:chOff x="-1387245" y="-2034612"/>
              <a:chExt cx="14662256" cy="14731873"/>
            </a:xfrm>
          </p:grpSpPr>
          <p:grpSp>
            <p:nvGrpSpPr>
              <p:cNvPr id="16" name="Group 15"/>
              <p:cNvGrpSpPr/>
              <p:nvPr/>
            </p:nvGrpSpPr>
            <p:grpSpPr>
              <a:xfrm>
                <a:off x="-1098175" y="-1246554"/>
                <a:ext cx="6306071" cy="6793603"/>
                <a:chOff x="-1055132" y="-1633450"/>
                <a:chExt cx="6306071" cy="6793603"/>
              </a:xfrm>
            </p:grpSpPr>
            <p:sp>
              <p:nvSpPr>
                <p:cNvPr id="6" name="Rectangle 5"/>
                <p:cNvSpPr/>
                <p:nvPr/>
              </p:nvSpPr>
              <p:spPr>
                <a:xfrm>
                  <a:off x="-919370" y="472109"/>
                  <a:ext cx="233570" cy="1933161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" name="Rectangle 6"/>
                <p:cNvSpPr/>
                <p:nvPr/>
              </p:nvSpPr>
              <p:spPr>
                <a:xfrm rot="5400000">
                  <a:off x="2522883" y="2534401"/>
                  <a:ext cx="233570" cy="474641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" name="TextBox 7"/>
                <p:cNvSpPr txBox="1"/>
                <p:nvPr/>
              </p:nvSpPr>
              <p:spPr>
                <a:xfrm>
                  <a:off x="401535" y="4790821"/>
                  <a:ext cx="484940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Amino-acid divergence from focal sequence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9" name="TextBox 8"/>
                <p:cNvSpPr txBox="1"/>
                <p:nvPr/>
              </p:nvSpPr>
              <p:spPr>
                <a:xfrm rot="16200000">
                  <a:off x="-2129785" y="1254023"/>
                  <a:ext cx="251863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Number of sequences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13" name="TextBox 12"/>
                <p:cNvSpPr txBox="1"/>
                <p:nvPr/>
              </p:nvSpPr>
              <p:spPr>
                <a:xfrm>
                  <a:off x="-262093" y="-1633450"/>
                  <a:ext cx="2044149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low to high divergence</a:t>
                  </a:r>
                  <a:endParaRPr lang="en-US" sz="14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14" name="TextBox 13"/>
                <p:cNvSpPr txBox="1"/>
                <p:nvPr/>
              </p:nvSpPr>
              <p:spPr>
                <a:xfrm>
                  <a:off x="-262093" y="-708577"/>
                  <a:ext cx="274145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low to intermediate divergence</a:t>
                  </a:r>
                  <a:endParaRPr lang="en-US" sz="14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15" name="TextBox 14"/>
                <p:cNvSpPr txBox="1"/>
                <p:nvPr/>
              </p:nvSpPr>
              <p:spPr>
                <a:xfrm>
                  <a:off x="-262093" y="216296"/>
                  <a:ext cx="142539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low divergence</a:t>
                  </a:r>
                  <a:endParaRPr lang="en-US" sz="14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sp>
            <p:nvSpPr>
              <p:cNvPr id="18" name="TextBox 17"/>
              <p:cNvSpPr txBox="1"/>
              <p:nvPr/>
            </p:nvSpPr>
            <p:spPr>
              <a:xfrm>
                <a:off x="7469475" y="5104138"/>
                <a:ext cx="469391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Yu Gothic" charset="-128"/>
                    <a:ea typeface="Yu Gothic" charset="-128"/>
                    <a:cs typeface="Yu Gothic" charset="-128"/>
                  </a:rPr>
                  <a:t>Branch length</a:t>
                </a:r>
              </a:p>
              <a:p>
                <a:pPr algn="ctr"/>
                <a:r>
                  <a:rPr lang="en-US" dirty="0" smtClean="0">
                    <a:latin typeface="Yu Gothic" charset="-128"/>
                    <a:ea typeface="Yu Gothic" charset="-128"/>
                    <a:cs typeface="Yu Gothic" charset="-128"/>
                  </a:rPr>
                  <a:t>(average nucleotide substitutions per site)</a:t>
                </a:r>
                <a:endParaRPr lang="en-US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grpSp>
            <p:nvGrpSpPr>
              <p:cNvPr id="38" name="Group 37"/>
              <p:cNvGrpSpPr/>
              <p:nvPr/>
            </p:nvGrpSpPr>
            <p:grpSpPr>
              <a:xfrm>
                <a:off x="-1387245" y="6684069"/>
                <a:ext cx="6546486" cy="6013192"/>
                <a:chOff x="-1162854" y="6423891"/>
                <a:chExt cx="6546486" cy="6013192"/>
              </a:xfrm>
            </p:grpSpPr>
            <p:grpSp>
              <p:nvGrpSpPr>
                <p:cNvPr id="26" name="Group 25"/>
                <p:cNvGrpSpPr/>
                <p:nvPr/>
              </p:nvGrpSpPr>
              <p:grpSpPr>
                <a:xfrm>
                  <a:off x="-1162854" y="8312108"/>
                  <a:ext cx="6080698" cy="4124975"/>
                  <a:chOff x="-1162854" y="8312108"/>
                  <a:chExt cx="6080698" cy="4124975"/>
                </a:xfrm>
              </p:grpSpPr>
              <p:sp>
                <p:nvSpPr>
                  <p:cNvPr id="20" name="TextBox 19"/>
                  <p:cNvSpPr txBox="1"/>
                  <p:nvPr/>
                </p:nvSpPr>
                <p:spPr>
                  <a:xfrm>
                    <a:off x="503340" y="11769159"/>
                    <a:ext cx="513282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6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low</a:t>
                    </a:r>
                    <a:endParaRPr lang="en-US" sz="16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  <p:sp>
                <p:nvSpPr>
                  <p:cNvPr id="21" name="TextBox 20"/>
                  <p:cNvSpPr txBox="1"/>
                  <p:nvPr/>
                </p:nvSpPr>
                <p:spPr>
                  <a:xfrm>
                    <a:off x="2039119" y="11766388"/>
                    <a:ext cx="1382110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60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intermediate</a:t>
                    </a:r>
                    <a:endParaRPr lang="en-US" sz="16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  <p:sp>
                <p:nvSpPr>
                  <p:cNvPr id="22" name="TextBox 21"/>
                  <p:cNvSpPr txBox="1"/>
                  <p:nvPr/>
                </p:nvSpPr>
                <p:spPr>
                  <a:xfrm>
                    <a:off x="4329221" y="11760480"/>
                    <a:ext cx="588623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6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high</a:t>
                    </a:r>
                    <a:endParaRPr lang="en-US" sz="16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  <p:sp>
                <p:nvSpPr>
                  <p:cNvPr id="23" name="TextBox 22"/>
                  <p:cNvSpPr txBox="1"/>
                  <p:nvPr/>
                </p:nvSpPr>
                <p:spPr>
                  <a:xfrm>
                    <a:off x="926635" y="12067751"/>
                    <a:ext cx="3607078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Divergence from focal sequence</a:t>
                    </a:r>
                    <a:endParaRPr lang="en-US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4" name="TextBox 23"/>
                      <p:cNvSpPr txBox="1"/>
                      <p:nvPr/>
                    </p:nvSpPr>
                    <p:spPr>
                      <a:xfrm rot="16200000">
                        <a:off x="-1477556" y="8626810"/>
                        <a:ext cx="1106457" cy="47705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14:m>
                          <m:oMath xmlns:m="http://schemas.openxmlformats.org/officeDocument/2006/math">
                            <m:r>
                              <a:rPr lang="en-US" sz="2500" i="1" dirty="0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𝛽</m:t>
                            </m:r>
                          </m:oMath>
                        </a14:m>
                        <a:r>
                          <a:rPr lang="en-US" sz="2500" dirty="0" smtClean="0">
                            <a:latin typeface="Yu Gothic" charset="-128"/>
                            <a:ea typeface="Yu Gothic" charset="-128"/>
                            <a:cs typeface="Yu Gothic" charset="-128"/>
                          </a:rPr>
                          <a:t> </a:t>
                        </a:r>
                        <a:r>
                          <a:rPr lang="en-US" sz="2000" dirty="0" smtClean="0">
                            <a:latin typeface="Yu Gothic" charset="-128"/>
                            <a:ea typeface="Yu Gothic" charset="-128"/>
                            <a:cs typeface="Yu Gothic" charset="-128"/>
                          </a:rPr>
                          <a:t>value</a:t>
                        </a:r>
                        <a:endParaRPr lang="en-US" sz="2000" dirty="0">
                          <a:latin typeface="Yu Gothic" charset="-128"/>
                          <a:ea typeface="Yu Gothic" charset="-128"/>
                          <a:cs typeface="Yu Gothic" charset="-128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24" name="TextBox 23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 rot="16200000">
                        <a:off x="-1477556" y="8626810"/>
                        <a:ext cx="1106457" cy="477054"/>
                      </a:xfrm>
                      <a:prstGeom prst="rect">
                        <a:avLst/>
                      </a:prstGeom>
                      <a:blipFill rotWithShape="0">
                        <a:blip r:embed="rId7"/>
                        <a:stretch>
                          <a:fillRect t="-4945" r="-17722" b="-4945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grpSp>
              <p:nvGrpSpPr>
                <p:cNvPr id="36" name="Group 35"/>
                <p:cNvGrpSpPr/>
                <p:nvPr/>
              </p:nvGrpSpPr>
              <p:grpSpPr>
                <a:xfrm>
                  <a:off x="3848520" y="7147214"/>
                  <a:ext cx="1535112" cy="307777"/>
                  <a:chOff x="3930246" y="6694734"/>
                  <a:chExt cx="1535112" cy="307777"/>
                </a:xfrm>
              </p:grpSpPr>
              <p:sp>
                <p:nvSpPr>
                  <p:cNvPr id="28" name="Triangle 27"/>
                  <p:cNvSpPr/>
                  <p:nvPr/>
                </p:nvSpPr>
                <p:spPr>
                  <a:xfrm>
                    <a:off x="3930246" y="6715272"/>
                    <a:ext cx="309372" cy="266700"/>
                  </a:xfrm>
                  <a:prstGeom prst="triangle">
                    <a:avLst/>
                  </a:prstGeom>
                  <a:solidFill>
                    <a:srgbClr val="B6611D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9" name="TextBox 28"/>
                      <p:cNvSpPr txBox="1"/>
                      <p:nvPr/>
                    </p:nvSpPr>
                    <p:spPr>
                      <a:xfrm>
                        <a:off x="4228353" y="6694734"/>
                        <a:ext cx="1237005" cy="30777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sz="1400" dirty="0" err="1" smtClean="0">
                            <a:latin typeface="Yu Gothic" charset="-128"/>
                            <a:ea typeface="Yu Gothic" charset="-128"/>
                            <a:cs typeface="Yu Gothic" charset="-128"/>
                          </a:rPr>
                          <a:t>ExpCM</a:t>
                        </a:r>
                        <a:r>
                          <a:rPr lang="en-US" sz="1400" dirty="0" smtClean="0">
                            <a:latin typeface="Yu Gothic" charset="-128"/>
                            <a:ea typeface="Yu Gothic" charset="-128"/>
                            <a:cs typeface="Yu Gothic" charset="-128"/>
                          </a:rPr>
                          <a:t> + </a:t>
                        </a:r>
                        <a14:m>
                          <m:oMath xmlns:m="http://schemas.openxmlformats.org/officeDocument/2006/math">
                            <m:r>
                              <m:rPr>
                                <m:sty m:val="p"/>
                              </m:rPr>
                              <a:rPr lang="el-GR" sz="140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Γ</m:t>
                            </m:r>
                            <m:r>
                              <a:rPr lang="el-GR" sz="140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𝜔</m:t>
                            </m:r>
                          </m:oMath>
                        </a14:m>
                        <a:endParaRPr lang="en-US" sz="1400" dirty="0">
                          <a:latin typeface="Yu Gothic" charset="-128"/>
                          <a:ea typeface="Yu Gothic" charset="-128"/>
                          <a:cs typeface="Yu Gothic" charset="-128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29" name="TextBox 28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228353" y="6694734"/>
                        <a:ext cx="1237005" cy="307777"/>
                      </a:xfrm>
                      <a:prstGeom prst="rect">
                        <a:avLst/>
                      </a:prstGeom>
                      <a:blipFill rotWithShape="0">
                        <a:blip r:embed="rId8"/>
                        <a:stretch>
                          <a:fillRect l="-1478" t="-3922" b="-19608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grpSp>
              <p:nvGrpSpPr>
                <p:cNvPr id="37" name="Group 36"/>
                <p:cNvGrpSpPr/>
                <p:nvPr/>
              </p:nvGrpSpPr>
              <p:grpSpPr>
                <a:xfrm>
                  <a:off x="3884173" y="6780809"/>
                  <a:ext cx="1048290" cy="307777"/>
                  <a:chOff x="3884173" y="6780809"/>
                  <a:chExt cx="1048290" cy="307777"/>
                </a:xfrm>
              </p:grpSpPr>
              <p:sp>
                <p:nvSpPr>
                  <p:cNvPr id="27" name="Oval 26"/>
                  <p:cNvSpPr/>
                  <p:nvPr/>
                </p:nvSpPr>
                <p:spPr>
                  <a:xfrm>
                    <a:off x="3884173" y="6815665"/>
                    <a:ext cx="238066" cy="238066"/>
                  </a:xfrm>
                  <a:prstGeom prst="ellipse">
                    <a:avLst/>
                  </a:prstGeom>
                  <a:solidFill>
                    <a:srgbClr val="B6611D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0" name="TextBox 29"/>
                  <p:cNvSpPr txBox="1"/>
                  <p:nvPr/>
                </p:nvSpPr>
                <p:spPr>
                  <a:xfrm>
                    <a:off x="4157892" y="6780809"/>
                    <a:ext cx="774571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400" dirty="0" err="1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ExpCM</a:t>
                    </a:r>
                    <a:endParaRPr lang="en-US" sz="14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p:grpSp>
            <p:sp>
              <p:nvSpPr>
                <p:cNvPr id="31" name="TextBox 30"/>
                <p:cNvSpPr txBox="1"/>
                <p:nvPr/>
              </p:nvSpPr>
              <p:spPr>
                <a:xfrm>
                  <a:off x="3815490" y="6423891"/>
                  <a:ext cx="729687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b="1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Model</a:t>
                  </a:r>
                  <a:endParaRPr lang="en-US" sz="1400" b="1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grpSp>
            <p:nvGrpSpPr>
              <p:cNvPr id="61" name="Group 60"/>
              <p:cNvGrpSpPr/>
              <p:nvPr/>
            </p:nvGrpSpPr>
            <p:grpSpPr>
              <a:xfrm>
                <a:off x="5782794" y="6882123"/>
                <a:ext cx="7492217" cy="5226116"/>
                <a:chOff x="5796802" y="6479972"/>
                <a:chExt cx="7492217" cy="522611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9" name="TextBox 38"/>
                    <p:cNvSpPr txBox="1"/>
                    <p:nvPr/>
                  </p:nvSpPr>
                  <p:spPr>
                    <a:xfrm>
                      <a:off x="6798042" y="10965760"/>
                      <a:ext cx="999184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200" dirty="0" err="1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ExpCM</a:t>
                      </a:r>
                      <a:r>
                        <a:rPr lang="en-US" sz="12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+</a:t>
                      </a: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12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Γ</m:t>
                          </m:r>
                          <m:r>
                            <a:rPr lang="el-GR" sz="12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𝜔</m:t>
                          </m:r>
                        </m:oMath>
                      </a14:m>
                      <a:endParaRPr lang="en-US" sz="12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39" name="TextBox 38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798042" y="10965760"/>
                      <a:ext cx="999184" cy="276999"/>
                    </a:xfrm>
                    <a:prstGeom prst="rect">
                      <a:avLst/>
                    </a:prstGeom>
                    <a:blipFill rotWithShape="0">
                      <a:blip r:embed="rId9"/>
                      <a:stretch>
                        <a:fillRect l="-610" t="-2222" b="-1777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0" name="TextBox 39"/>
                    <p:cNvSpPr txBox="1"/>
                    <p:nvPr/>
                  </p:nvSpPr>
                  <p:spPr>
                    <a:xfrm>
                      <a:off x="8312365" y="10965051"/>
                      <a:ext cx="999184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200" dirty="0" err="1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ExpCM</a:t>
                      </a:r>
                      <a:r>
                        <a:rPr lang="en-US" sz="12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+</a:t>
                      </a: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12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Γ</m:t>
                          </m:r>
                          <m:r>
                            <a:rPr lang="el-GR" sz="12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𝜔</m:t>
                          </m:r>
                        </m:oMath>
                      </a14:m>
                      <a:endParaRPr lang="en-US" sz="12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40" name="TextBox 39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312365" y="10965051"/>
                      <a:ext cx="999184" cy="276999"/>
                    </a:xfrm>
                    <a:prstGeom prst="rect">
                      <a:avLst/>
                    </a:prstGeom>
                    <a:blipFill rotWithShape="0">
                      <a:blip r:embed="rId10"/>
                      <a:stretch>
                        <a:fillRect t="-2222" b="-1777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41" name="TextBox 40"/>
                <p:cNvSpPr txBox="1"/>
                <p:nvPr/>
              </p:nvSpPr>
              <p:spPr>
                <a:xfrm>
                  <a:off x="10066178" y="10965050"/>
                  <a:ext cx="68961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42" name="TextBox 41"/>
                <p:cNvSpPr txBox="1"/>
                <p:nvPr/>
              </p:nvSpPr>
              <p:spPr>
                <a:xfrm>
                  <a:off x="11510419" y="10965050"/>
                  <a:ext cx="98777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YNGKP M5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43" name="TextBox 42"/>
                <p:cNvSpPr txBox="1"/>
                <p:nvPr/>
              </p:nvSpPr>
              <p:spPr>
                <a:xfrm rot="16200000">
                  <a:off x="5924287" y="6835358"/>
                  <a:ext cx="68961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44" name="TextBox 43"/>
                <p:cNvSpPr txBox="1"/>
                <p:nvPr/>
              </p:nvSpPr>
              <p:spPr>
                <a:xfrm rot="16200000">
                  <a:off x="7500796" y="6835358"/>
                  <a:ext cx="98777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YNKGP M5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45" name="TextBox 44"/>
                <p:cNvSpPr txBox="1"/>
                <p:nvPr/>
              </p:nvSpPr>
              <p:spPr>
                <a:xfrm rot="16200000">
                  <a:off x="9106684" y="6835358"/>
                  <a:ext cx="98777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smtClean="0">
                      <a:latin typeface="Yu Gothic" charset="-128"/>
                      <a:ea typeface="Yu Gothic" charset="-128"/>
                      <a:cs typeface="Yu Gothic" charset="-128"/>
                    </a:rPr>
                    <a:t>YNKGP M0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46" name="TextBox 45"/>
                <p:cNvSpPr txBox="1"/>
                <p:nvPr/>
              </p:nvSpPr>
              <p:spPr>
                <a:xfrm rot="16200000">
                  <a:off x="10665505" y="6835358"/>
                  <a:ext cx="98777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YNKGP M0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47" name="TextBox 46"/>
                <p:cNvSpPr txBox="1"/>
                <p:nvPr/>
              </p:nvSpPr>
              <p:spPr>
                <a:xfrm rot="16200000">
                  <a:off x="5914306" y="8515779"/>
                  <a:ext cx="68961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48" name="TextBox 47"/>
                <p:cNvSpPr txBox="1"/>
                <p:nvPr/>
              </p:nvSpPr>
              <p:spPr>
                <a:xfrm rot="16200000">
                  <a:off x="7524451" y="8515779"/>
                  <a:ext cx="98777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YNKGP M5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49" name="TextBox 48"/>
                <p:cNvSpPr txBox="1"/>
                <p:nvPr/>
              </p:nvSpPr>
              <p:spPr>
                <a:xfrm rot="16200000">
                  <a:off x="9121707" y="8515779"/>
                  <a:ext cx="98777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YNKGP M0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50" name="TextBox 49"/>
                <p:cNvSpPr txBox="1"/>
                <p:nvPr/>
              </p:nvSpPr>
              <p:spPr>
                <a:xfrm rot="16200000">
                  <a:off x="10718963" y="8515779"/>
                  <a:ext cx="98777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YNKGP M0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51" name="TextBox 50"/>
                <p:cNvSpPr txBox="1"/>
                <p:nvPr/>
              </p:nvSpPr>
              <p:spPr>
                <a:xfrm rot="16200000">
                  <a:off x="5924286" y="10001260"/>
                  <a:ext cx="68961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52" name="TextBox 51"/>
                <p:cNvSpPr txBox="1"/>
                <p:nvPr/>
              </p:nvSpPr>
              <p:spPr>
                <a:xfrm rot="16200000">
                  <a:off x="7538436" y="10001260"/>
                  <a:ext cx="98777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YNKGP M5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53" name="TextBox 52"/>
                <p:cNvSpPr txBox="1"/>
                <p:nvPr/>
              </p:nvSpPr>
              <p:spPr>
                <a:xfrm rot="16200000">
                  <a:off x="9182856" y="10001260"/>
                  <a:ext cx="98777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smtClean="0">
                      <a:latin typeface="Yu Gothic" charset="-128"/>
                      <a:ea typeface="Yu Gothic" charset="-128"/>
                      <a:cs typeface="Yu Gothic" charset="-128"/>
                    </a:rPr>
                    <a:t>YNKGP M0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54" name="TextBox 53"/>
                <p:cNvSpPr txBox="1"/>
                <p:nvPr/>
              </p:nvSpPr>
              <p:spPr>
                <a:xfrm rot="16200000">
                  <a:off x="10735822" y="10001260"/>
                  <a:ext cx="98777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YNKGP M0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55" name="TextBox 54"/>
                <p:cNvSpPr txBox="1"/>
                <p:nvPr/>
              </p:nvSpPr>
              <p:spPr>
                <a:xfrm rot="5400000">
                  <a:off x="12401762" y="6935866"/>
                  <a:ext cx="537327" cy="30777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>
                      <a:solidFill>
                        <a:srgbClr val="B6611D"/>
                      </a:solidFill>
                      <a:latin typeface="Yu Gothic" charset="-128"/>
                      <a:ea typeface="Yu Gothic" charset="-128"/>
                      <a:cs typeface="Yu Gothic" charset="-128"/>
                    </a:rPr>
                    <a:t>h</a:t>
                  </a:r>
                  <a:r>
                    <a:rPr lang="en-US" sz="1400" dirty="0" smtClean="0">
                      <a:solidFill>
                        <a:srgbClr val="B6611D"/>
                      </a:solidFill>
                      <a:latin typeface="Yu Gothic" charset="-128"/>
                      <a:ea typeface="Yu Gothic" charset="-128"/>
                      <a:cs typeface="Yu Gothic" charset="-128"/>
                    </a:rPr>
                    <a:t>igh</a:t>
                  </a:r>
                  <a:endParaRPr lang="en-US" sz="1400" dirty="0">
                    <a:solidFill>
                      <a:srgbClr val="B6611D"/>
                    </a:solidFill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56" name="TextBox 55"/>
                <p:cNvSpPr txBox="1"/>
                <p:nvPr/>
              </p:nvSpPr>
              <p:spPr>
                <a:xfrm rot="5400000">
                  <a:off x="12077090" y="8452033"/>
                  <a:ext cx="1234633" cy="30777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 smtClean="0">
                      <a:solidFill>
                        <a:srgbClr val="FA842A"/>
                      </a:solidFill>
                      <a:latin typeface="Yu Gothic" charset="-128"/>
                      <a:ea typeface="Yu Gothic" charset="-128"/>
                      <a:cs typeface="Yu Gothic" charset="-128"/>
                    </a:rPr>
                    <a:t>intermediate</a:t>
                  </a:r>
                  <a:endParaRPr lang="en-US" sz="1400" dirty="0">
                    <a:solidFill>
                      <a:srgbClr val="FA842A"/>
                    </a:solidFill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57" name="TextBox 56"/>
                <p:cNvSpPr txBox="1"/>
                <p:nvPr/>
              </p:nvSpPr>
              <p:spPr>
                <a:xfrm rot="5400000">
                  <a:off x="12458605" y="9887440"/>
                  <a:ext cx="471604" cy="30777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 smtClean="0">
                      <a:solidFill>
                        <a:srgbClr val="FBA564"/>
                      </a:solidFill>
                      <a:latin typeface="Yu Gothic" charset="-128"/>
                      <a:ea typeface="Yu Gothic" charset="-128"/>
                      <a:cs typeface="Yu Gothic" charset="-128"/>
                    </a:rPr>
                    <a:t>low</a:t>
                  </a:r>
                  <a:endParaRPr lang="en-US" sz="1400" dirty="0">
                    <a:solidFill>
                      <a:srgbClr val="FBA564"/>
                    </a:solidFill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58" name="TextBox 57"/>
                <p:cNvSpPr txBox="1"/>
                <p:nvPr/>
              </p:nvSpPr>
              <p:spPr>
                <a:xfrm rot="5400000">
                  <a:off x="12137581" y="8331680"/>
                  <a:ext cx="1933543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Divergence level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59" name="TextBox 58"/>
                <p:cNvSpPr txBox="1"/>
                <p:nvPr/>
              </p:nvSpPr>
              <p:spPr>
                <a:xfrm>
                  <a:off x="8902141" y="11336756"/>
                  <a:ext cx="1673856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Branch length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60" name="TextBox 59"/>
                <p:cNvSpPr txBox="1"/>
                <p:nvPr/>
              </p:nvSpPr>
              <p:spPr>
                <a:xfrm rot="16200000">
                  <a:off x="5144540" y="8518429"/>
                  <a:ext cx="1673856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smtClean="0">
                      <a:latin typeface="Yu Gothic" charset="-128"/>
                      <a:ea typeface="Yu Gothic" charset="-128"/>
                      <a:cs typeface="Yu Gothic" charset="-128"/>
                    </a:rPr>
                    <a:t>Branch length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sp>
            <p:nvSpPr>
              <p:cNvPr id="62" name="TextBox 61"/>
              <p:cNvSpPr txBox="1"/>
              <p:nvPr/>
            </p:nvSpPr>
            <p:spPr>
              <a:xfrm>
                <a:off x="-728843" y="-2034612"/>
                <a:ext cx="537327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b="1" dirty="0" smtClean="0">
                    <a:latin typeface="Yu Gothic" charset="-128"/>
                    <a:ea typeface="Yu Gothic" charset="-128"/>
                    <a:cs typeface="Yu Gothic" charset="-128"/>
                  </a:rPr>
                  <a:t>A</a:t>
                </a:r>
                <a:endParaRPr lang="en-US" sz="4000" b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63" name="TextBox 62"/>
              <p:cNvSpPr txBox="1"/>
              <p:nvPr/>
            </p:nvSpPr>
            <p:spPr>
              <a:xfrm>
                <a:off x="6357471" y="-2034612"/>
                <a:ext cx="548548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b="1" dirty="0">
                    <a:latin typeface="Yu Gothic" charset="-128"/>
                    <a:ea typeface="Yu Gothic" charset="-128"/>
                    <a:cs typeface="Yu Gothic" charset="-128"/>
                  </a:rPr>
                  <a:t>B</a:t>
                </a:r>
              </a:p>
            </p:txBody>
          </p:sp>
          <p:sp>
            <p:nvSpPr>
              <p:cNvPr id="64" name="TextBox 63"/>
              <p:cNvSpPr txBox="1"/>
              <p:nvPr/>
            </p:nvSpPr>
            <p:spPr>
              <a:xfrm>
                <a:off x="-792425" y="5639553"/>
                <a:ext cx="553357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b="1" dirty="0" smtClean="0">
                    <a:latin typeface="Yu Gothic" charset="-128"/>
                    <a:ea typeface="Yu Gothic" charset="-128"/>
                    <a:cs typeface="Yu Gothic" charset="-128"/>
                  </a:rPr>
                  <a:t>C</a:t>
                </a:r>
                <a:endParaRPr lang="en-US" sz="4000" b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65" name="TextBox 64"/>
              <p:cNvSpPr txBox="1"/>
              <p:nvPr/>
            </p:nvSpPr>
            <p:spPr>
              <a:xfrm>
                <a:off x="6317430" y="5639553"/>
                <a:ext cx="580608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b="1" dirty="0" smtClean="0">
                    <a:latin typeface="Yu Gothic" charset="-128"/>
                    <a:ea typeface="Yu Gothic" charset="-128"/>
                    <a:cs typeface="Yu Gothic" charset="-128"/>
                  </a:rPr>
                  <a:t>D</a:t>
                </a:r>
                <a:endParaRPr lang="en-US" sz="4000" b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69" name="Oval 68"/>
              <p:cNvSpPr/>
              <p:nvPr/>
            </p:nvSpPr>
            <p:spPr>
              <a:xfrm>
                <a:off x="8308056" y="6340012"/>
                <a:ext cx="238066" cy="238066"/>
              </a:xfrm>
              <a:prstGeom prst="ellipse">
                <a:avLst/>
              </a:prstGeom>
              <a:solidFill>
                <a:srgbClr val="000000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TextBox 69"/>
              <p:cNvSpPr txBox="1"/>
              <p:nvPr/>
            </p:nvSpPr>
            <p:spPr>
              <a:xfrm>
                <a:off x="8499164" y="6305156"/>
                <a:ext cx="49404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>
                    <a:latin typeface="Yu Gothic" charset="-128"/>
                    <a:ea typeface="Yu Gothic" charset="-128"/>
                    <a:cs typeface="Yu Gothic" charset="-128"/>
                  </a:rPr>
                  <a:t>Yes</a:t>
                </a:r>
                <a:endParaRPr lang="en-US" sz="14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71" name="TextBox 70"/>
              <p:cNvSpPr txBox="1"/>
              <p:nvPr/>
            </p:nvSpPr>
            <p:spPr>
              <a:xfrm>
                <a:off x="6717758" y="6177800"/>
                <a:ext cx="166753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>
                    <a:latin typeface="Yu Gothic" charset="-128"/>
                    <a:ea typeface="Yu Gothic" charset="-128"/>
                    <a:cs typeface="Yu Gothic" charset="-128"/>
                  </a:rPr>
                  <a:t>Branch from focal sequence?</a:t>
                </a:r>
                <a:endParaRPr lang="en-US" sz="1400" b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72" name="Oval 71"/>
              <p:cNvSpPr/>
              <p:nvPr/>
            </p:nvSpPr>
            <p:spPr>
              <a:xfrm>
                <a:off x="9075821" y="6330169"/>
                <a:ext cx="238066" cy="238066"/>
              </a:xfrm>
              <a:prstGeom prst="ellipse">
                <a:avLst/>
              </a:prstGeom>
              <a:solidFill>
                <a:srgbClr val="BEBEBE"/>
              </a:solidFill>
              <a:ln>
                <a:solidFill>
                  <a:srgbClr val="BEBEB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TextBox 72"/>
              <p:cNvSpPr txBox="1"/>
              <p:nvPr/>
            </p:nvSpPr>
            <p:spPr>
              <a:xfrm>
                <a:off x="9349540" y="6295313"/>
                <a:ext cx="42030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>
                    <a:latin typeface="Yu Gothic" charset="-128"/>
                    <a:ea typeface="Yu Gothic" charset="-128"/>
                    <a:cs typeface="Yu Gothic" charset="-128"/>
                  </a:rPr>
                  <a:t>No</a:t>
                </a:r>
                <a:endParaRPr lang="en-US" sz="14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p:grpSp>
        <p:sp>
          <p:nvSpPr>
            <p:cNvPr id="75" name="Oval 74"/>
            <p:cNvSpPr/>
            <p:nvPr/>
          </p:nvSpPr>
          <p:spPr>
            <a:xfrm>
              <a:off x="11682559" y="-1138711"/>
              <a:ext cx="97339" cy="9733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024665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84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M</a:t>
            </a:r>
            <a:r>
              <a:rPr lang="en-US" sz="3000" b="1" dirty="0" smtClean="0">
                <a:solidFill>
                  <a:schemeClr val="bg1"/>
                </a:solidFill>
              </a:rPr>
              <a:t>AIN</a:t>
            </a:r>
            <a:r>
              <a:rPr lang="en-US" b="1" dirty="0" smtClean="0">
                <a:solidFill>
                  <a:schemeClr val="bg1"/>
                </a:solidFill>
              </a:rPr>
              <a:t> F</a:t>
            </a:r>
            <a:r>
              <a:rPr lang="en-US" sz="3000" b="1" dirty="0" smtClean="0">
                <a:solidFill>
                  <a:schemeClr val="bg1"/>
                </a:solidFill>
              </a:rPr>
              <a:t>IGURES</a:t>
            </a:r>
            <a:endParaRPr lang="en-US" sz="3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07268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Model feature comparison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96939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>
            <a:off x="-9149952" y="-3161230"/>
            <a:ext cx="32022408" cy="8746686"/>
            <a:chOff x="-9149952" y="-3161230"/>
            <a:chExt cx="32022408" cy="8746686"/>
          </a:xfrm>
        </p:grpSpPr>
        <p:grpSp>
          <p:nvGrpSpPr>
            <p:cNvPr id="30" name="Group 29"/>
            <p:cNvGrpSpPr/>
            <p:nvPr/>
          </p:nvGrpSpPr>
          <p:grpSpPr>
            <a:xfrm>
              <a:off x="11724664" y="-3115668"/>
              <a:ext cx="11147792" cy="7410663"/>
              <a:chOff x="11724664" y="-3115668"/>
              <a:chExt cx="11147792" cy="7410663"/>
            </a:xfrm>
          </p:grpSpPr>
          <p:grpSp>
            <p:nvGrpSpPr>
              <p:cNvPr id="47" name="Group 46"/>
              <p:cNvGrpSpPr/>
              <p:nvPr/>
            </p:nvGrpSpPr>
            <p:grpSpPr>
              <a:xfrm>
                <a:off x="11798159" y="-2030495"/>
                <a:ext cx="11074297" cy="6325490"/>
                <a:chOff x="8774874" y="-1117508"/>
                <a:chExt cx="11074297" cy="6325490"/>
              </a:xfrm>
            </p:grpSpPr>
            <p:sp>
              <p:nvSpPr>
                <p:cNvPr id="6" name="TextBox 5"/>
                <p:cNvSpPr txBox="1"/>
                <p:nvPr/>
              </p:nvSpPr>
              <p:spPr>
                <a:xfrm>
                  <a:off x="12192000" y="-1103192"/>
                  <a:ext cx="3984230" cy="132343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Non-uniform stationary state</a:t>
                  </a:r>
                  <a:endParaRPr lang="en-US" sz="40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" name="TextBox 6"/>
                    <p:cNvSpPr txBox="1"/>
                    <p:nvPr/>
                  </p:nvSpPr>
                  <p:spPr>
                    <a:xfrm>
                      <a:off x="16411868" y="-1117508"/>
                      <a:ext cx="2871789" cy="132343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40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Γ</m:t>
                          </m:r>
                          <m:r>
                            <a:rPr lang="en-US" sz="4000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𝜔</m:t>
                          </m:r>
                        </m:oMath>
                      </a14:m>
                      <a:r>
                        <a:rPr lang="en-US" sz="40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 rate variation</a:t>
                      </a:r>
                      <a:endParaRPr lang="en-US" sz="40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7" name="TextBox 6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6411868" y="-1117508"/>
                      <a:ext cx="2871789" cy="1323439"/>
                    </a:xfrm>
                    <a:prstGeom prst="rect">
                      <a:avLst/>
                    </a:prstGeom>
                    <a:blipFill rotWithShape="0">
                      <a:blip r:embed="rId4"/>
                      <a:stretch>
                        <a:fillRect t="-8257" b="-1834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2" name="TextBox 1"/>
                <p:cNvSpPr txBox="1"/>
                <p:nvPr/>
              </p:nvSpPr>
              <p:spPr>
                <a:xfrm>
                  <a:off x="9900117" y="3072386"/>
                  <a:ext cx="1786066" cy="67710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8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endParaRPr lang="en-US" sz="38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" name="TextBox 2"/>
                    <p:cNvSpPr txBox="1"/>
                    <p:nvPr/>
                  </p:nvSpPr>
                  <p:spPr>
                    <a:xfrm>
                      <a:off x="8774874" y="4355138"/>
                      <a:ext cx="3043910" cy="677108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3800" dirty="0" err="1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ExpCM</a:t>
                      </a:r>
                      <a:r>
                        <a:rPr lang="en-US" sz="38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 + </a:t>
                      </a: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38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Γ</m:t>
                          </m:r>
                          <m:r>
                            <a:rPr lang="el-GR" sz="38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𝜔</m:t>
                          </m:r>
                        </m:oMath>
                      </a14:m>
                      <a:endParaRPr lang="en-US" sz="38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3" name="TextBox 2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774874" y="4355138"/>
                      <a:ext cx="3043910" cy="677108"/>
                    </a:xfrm>
                    <a:prstGeom prst="rect">
                      <a:avLst/>
                    </a:prstGeom>
                    <a:blipFill rotWithShape="0">
                      <a:blip r:embed="rId5"/>
                      <a:stretch>
                        <a:fillRect l="-6600" t="-15315" b="-3513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4" name="TextBox 3"/>
                <p:cNvSpPr txBox="1"/>
                <p:nvPr/>
              </p:nvSpPr>
              <p:spPr>
                <a:xfrm>
                  <a:off x="10251175" y="583144"/>
                  <a:ext cx="1396536" cy="67710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8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GY94</a:t>
                  </a:r>
                  <a:endParaRPr lang="en-US" sz="38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grpSp>
              <p:nvGrpSpPr>
                <p:cNvPr id="46" name="Group 45"/>
                <p:cNvGrpSpPr/>
                <p:nvPr/>
              </p:nvGrpSpPr>
              <p:grpSpPr>
                <a:xfrm>
                  <a:off x="11906504" y="339527"/>
                  <a:ext cx="7942667" cy="4868455"/>
                  <a:chOff x="6464709" y="8502220"/>
                  <a:chExt cx="4750247" cy="1786797"/>
                </a:xfrm>
              </p:grpSpPr>
              <p:sp>
                <p:nvSpPr>
                  <p:cNvPr id="8" name="Rectangle 7"/>
                  <p:cNvSpPr/>
                  <p:nvPr/>
                </p:nvSpPr>
                <p:spPr>
                  <a:xfrm>
                    <a:off x="6464709" y="9445499"/>
                    <a:ext cx="2314577" cy="372728"/>
                  </a:xfrm>
                  <a:prstGeom prst="rect">
                    <a:avLst/>
                  </a:prstGeom>
                  <a:solidFill>
                    <a:srgbClr val="439FC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0" name="Rectangle 9"/>
                  <p:cNvSpPr/>
                  <p:nvPr/>
                </p:nvSpPr>
                <p:spPr>
                  <a:xfrm>
                    <a:off x="8900379" y="9443801"/>
                    <a:ext cx="2314577" cy="372728"/>
                  </a:xfrm>
                  <a:prstGeom prst="rect">
                    <a:avLst/>
                  </a:prstGeom>
                  <a:solidFill>
                    <a:schemeClr val="bg1"/>
                  </a:solidFill>
                  <a:ln w="28575">
                    <a:solidFill>
                      <a:srgbClr val="BEBEBE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12" name="Group 11"/>
                  <p:cNvGrpSpPr/>
                  <p:nvPr/>
                </p:nvGrpSpPr>
                <p:grpSpPr>
                  <a:xfrm>
                    <a:off x="6464709" y="9914591"/>
                    <a:ext cx="4750247" cy="374426"/>
                    <a:chOff x="5372099" y="2054004"/>
                    <a:chExt cx="4750247" cy="374426"/>
                  </a:xfrm>
                </p:grpSpPr>
                <p:sp>
                  <p:nvSpPr>
                    <p:cNvPr id="13" name="Rectangle 12"/>
                    <p:cNvSpPr/>
                    <p:nvPr/>
                  </p:nvSpPr>
                  <p:spPr>
                    <a:xfrm>
                      <a:off x="5372099" y="2055702"/>
                      <a:ext cx="2314576" cy="372728"/>
                    </a:xfrm>
                    <a:prstGeom prst="rect">
                      <a:avLst/>
                    </a:prstGeom>
                    <a:solidFill>
                      <a:srgbClr val="439FC3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14" name="Rectangle 13"/>
                    <p:cNvSpPr/>
                    <p:nvPr/>
                  </p:nvSpPr>
                  <p:spPr>
                    <a:xfrm>
                      <a:off x="7807770" y="2054004"/>
                      <a:ext cx="2314576" cy="372728"/>
                    </a:xfrm>
                    <a:prstGeom prst="rect">
                      <a:avLst/>
                    </a:prstGeom>
                    <a:solidFill>
                      <a:srgbClr val="439FC3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5" name="Group 14"/>
                  <p:cNvGrpSpPr/>
                  <p:nvPr/>
                </p:nvGrpSpPr>
                <p:grpSpPr>
                  <a:xfrm>
                    <a:off x="6464709" y="8502220"/>
                    <a:ext cx="4750247" cy="374426"/>
                    <a:chOff x="5372099" y="2054004"/>
                    <a:chExt cx="4750247" cy="374426"/>
                  </a:xfrm>
                </p:grpSpPr>
                <p:sp>
                  <p:nvSpPr>
                    <p:cNvPr id="16" name="Rectangle 15"/>
                    <p:cNvSpPr/>
                    <p:nvPr/>
                  </p:nvSpPr>
                  <p:spPr>
                    <a:xfrm>
                      <a:off x="5372099" y="2055702"/>
                      <a:ext cx="2314576" cy="372728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28575">
                      <a:solidFill>
                        <a:srgbClr val="BEBEBE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17" name="Rectangle 16"/>
                    <p:cNvSpPr/>
                    <p:nvPr/>
                  </p:nvSpPr>
                  <p:spPr>
                    <a:xfrm>
                      <a:off x="7807770" y="2054004"/>
                      <a:ext cx="2314576" cy="372728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28575">
                      <a:solidFill>
                        <a:srgbClr val="BEBEBE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sp>
                <p:nvSpPr>
                  <p:cNvPr id="19" name="Rectangle 18"/>
                  <p:cNvSpPr/>
                  <p:nvPr/>
                </p:nvSpPr>
                <p:spPr>
                  <a:xfrm>
                    <a:off x="6464709" y="8974708"/>
                    <a:ext cx="2314577" cy="372727"/>
                  </a:xfrm>
                  <a:prstGeom prst="rect">
                    <a:avLst/>
                  </a:prstGeom>
                  <a:solidFill>
                    <a:schemeClr val="bg1"/>
                  </a:solidFill>
                  <a:ln w="28575">
                    <a:solidFill>
                      <a:srgbClr val="BEBEBE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0" name="Rectangle 19"/>
                  <p:cNvSpPr/>
                  <p:nvPr/>
                </p:nvSpPr>
                <p:spPr>
                  <a:xfrm>
                    <a:off x="8900379" y="8973011"/>
                    <a:ext cx="2314577" cy="372728"/>
                  </a:xfrm>
                  <a:prstGeom prst="rect">
                    <a:avLst/>
                  </a:prstGeom>
                  <a:solidFill>
                    <a:srgbClr val="439FC3"/>
                  </a:solidFill>
                  <a:ln>
                    <a:solidFill>
                      <a:srgbClr val="439FC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3" name="TextBox 22"/>
                    <p:cNvSpPr txBox="1"/>
                    <p:nvPr/>
                  </p:nvSpPr>
                  <p:spPr>
                    <a:xfrm>
                      <a:off x="9125931" y="1789632"/>
                      <a:ext cx="2654381" cy="677108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38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GY94 + </a:t>
                      </a: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38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Γ</m:t>
                          </m:r>
                          <m:r>
                            <a:rPr lang="el-GR" sz="38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𝜔</m:t>
                          </m:r>
                        </m:oMath>
                      </a14:m>
                      <a:endParaRPr lang="en-US" sz="38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23" name="TextBox 22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125931" y="1789632"/>
                      <a:ext cx="2654381" cy="677108"/>
                    </a:xfrm>
                    <a:prstGeom prst="rect">
                      <a:avLst/>
                    </a:prstGeom>
                    <a:blipFill rotWithShape="0">
                      <a:blip r:embed="rId6"/>
                      <a:stretch>
                        <a:fillRect l="-7586" t="-15315" b="-3513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31" name="TextBox 30"/>
              <p:cNvSpPr txBox="1"/>
              <p:nvPr/>
            </p:nvSpPr>
            <p:spPr>
              <a:xfrm>
                <a:off x="11724664" y="-3115668"/>
                <a:ext cx="334751" cy="101566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000" b="1" dirty="0" smtClean="0">
                    <a:latin typeface="Yu Gothic" charset="-128"/>
                    <a:ea typeface="Yu Gothic" charset="-128"/>
                    <a:cs typeface="Yu Gothic" charset="-128"/>
                  </a:rPr>
                  <a:t>C</a:t>
                </a:r>
                <a:endParaRPr lang="en-US" sz="6000" b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p:grpSp>
        <p:grpSp>
          <p:nvGrpSpPr>
            <p:cNvPr id="5" name="Group 4"/>
            <p:cNvGrpSpPr/>
            <p:nvPr/>
          </p:nvGrpSpPr>
          <p:grpSpPr>
            <a:xfrm>
              <a:off x="-9149952" y="-3161230"/>
              <a:ext cx="10258062" cy="8746686"/>
              <a:chOff x="-9149952" y="-3161230"/>
              <a:chExt cx="10258062" cy="8746686"/>
            </a:xfrm>
          </p:grpSpPr>
          <p:pic>
            <p:nvPicPr>
              <p:cNvPr id="53" name="Picture 52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9149952" y="-1591769"/>
                <a:ext cx="10258062" cy="7177225"/>
              </a:xfrm>
              <a:prstGeom prst="rect">
                <a:avLst/>
              </a:prstGeom>
            </p:spPr>
          </p:pic>
          <p:grpSp>
            <p:nvGrpSpPr>
              <p:cNvPr id="48" name="Group 47"/>
              <p:cNvGrpSpPr/>
              <p:nvPr/>
            </p:nvGrpSpPr>
            <p:grpSpPr>
              <a:xfrm>
                <a:off x="-8582308" y="-3161230"/>
                <a:ext cx="8960004" cy="2339102"/>
                <a:chOff x="-8582308" y="-3161230"/>
                <a:chExt cx="8960004" cy="2339102"/>
              </a:xfrm>
            </p:grpSpPr>
            <p:grpSp>
              <p:nvGrpSpPr>
                <p:cNvPr id="43" name="Group 42"/>
                <p:cNvGrpSpPr/>
                <p:nvPr/>
              </p:nvGrpSpPr>
              <p:grpSpPr>
                <a:xfrm>
                  <a:off x="-8582308" y="-2145567"/>
                  <a:ext cx="8960004" cy="1323439"/>
                  <a:chOff x="-4851565" y="-1945341"/>
                  <a:chExt cx="8960004" cy="1323439"/>
                </a:xfrm>
              </p:grpSpPr>
              <p:sp>
                <p:nvSpPr>
                  <p:cNvPr id="21" name="TextBox 20"/>
                  <p:cNvSpPr txBox="1"/>
                  <p:nvPr/>
                </p:nvSpPr>
                <p:spPr>
                  <a:xfrm>
                    <a:off x="-4851565" y="-1945341"/>
                    <a:ext cx="4429553" cy="1323439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Uniform stationary state</a:t>
                    </a:r>
                    <a:endParaRPr lang="en-US" sz="40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  <p:sp>
                <p:nvSpPr>
                  <p:cNvPr id="22" name="TextBox 21"/>
                  <p:cNvSpPr txBox="1"/>
                  <p:nvPr/>
                </p:nvSpPr>
                <p:spPr>
                  <a:xfrm>
                    <a:off x="-520713" y="-1945341"/>
                    <a:ext cx="4629152" cy="1323439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Non-uniform stationary state</a:t>
                    </a:r>
                    <a:endParaRPr lang="en-US" sz="40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p:grpSp>
            <p:sp>
              <p:nvSpPr>
                <p:cNvPr id="24" name="TextBox 23"/>
                <p:cNvSpPr txBox="1"/>
                <p:nvPr/>
              </p:nvSpPr>
              <p:spPr>
                <a:xfrm>
                  <a:off x="-8321886" y="-3161230"/>
                  <a:ext cx="334751" cy="1015663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6000" b="1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A</a:t>
                  </a:r>
                  <a:endParaRPr lang="en-US" sz="6000" b="1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</p:grpSp>
        <p:grpSp>
          <p:nvGrpSpPr>
            <p:cNvPr id="36" name="Group 35"/>
            <p:cNvGrpSpPr/>
            <p:nvPr/>
          </p:nvGrpSpPr>
          <p:grpSpPr>
            <a:xfrm>
              <a:off x="2212825" y="-3161230"/>
              <a:ext cx="8375825" cy="7990838"/>
              <a:chOff x="2212825" y="-3161230"/>
              <a:chExt cx="8375825" cy="7990838"/>
            </a:xfrm>
          </p:grpSpPr>
          <p:pic>
            <p:nvPicPr>
              <p:cNvPr id="35" name="Picture 34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35347" y="-2923695"/>
                <a:ext cx="7753303" cy="7753303"/>
              </a:xfrm>
              <a:prstGeom prst="rect">
                <a:avLst/>
              </a:prstGeom>
            </p:spPr>
          </p:pic>
          <p:grpSp>
            <p:nvGrpSpPr>
              <p:cNvPr id="18" name="Group 17"/>
              <p:cNvGrpSpPr/>
              <p:nvPr/>
            </p:nvGrpSpPr>
            <p:grpSpPr>
              <a:xfrm>
                <a:off x="2212825" y="-3161230"/>
                <a:ext cx="7997717" cy="2077292"/>
                <a:chOff x="1330438" y="-3161230"/>
                <a:chExt cx="7997717" cy="2077292"/>
              </a:xfrm>
            </p:grpSpPr>
            <p:sp>
              <p:nvSpPr>
                <p:cNvPr id="25" name="TextBox 24"/>
                <p:cNvSpPr txBox="1"/>
                <p:nvPr/>
              </p:nvSpPr>
              <p:spPr>
                <a:xfrm>
                  <a:off x="1330438" y="-3161230"/>
                  <a:ext cx="334751" cy="1015663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6000" b="1" dirty="0">
                      <a:latin typeface="Yu Gothic" charset="-128"/>
                      <a:ea typeface="Yu Gothic" charset="-128"/>
                      <a:cs typeface="Yu Gothic" charset="-128"/>
                    </a:rPr>
                    <a:t>B</a:t>
                  </a:r>
                </a:p>
              </p:txBody>
            </p:sp>
            <p:grpSp>
              <p:nvGrpSpPr>
                <p:cNvPr id="32" name="Group 31"/>
                <p:cNvGrpSpPr/>
                <p:nvPr/>
              </p:nvGrpSpPr>
              <p:grpSpPr>
                <a:xfrm>
                  <a:off x="5860889" y="-1591769"/>
                  <a:ext cx="3467266" cy="507831"/>
                  <a:chOff x="6244100" y="4120036"/>
                  <a:chExt cx="3467266" cy="507831"/>
                </a:xfrm>
              </p:grpSpPr>
              <p:sp>
                <p:nvSpPr>
                  <p:cNvPr id="11" name="Oval 10"/>
                  <p:cNvSpPr/>
                  <p:nvPr/>
                </p:nvSpPr>
                <p:spPr>
                  <a:xfrm>
                    <a:off x="7243524" y="4219416"/>
                    <a:ext cx="278295" cy="278295"/>
                  </a:xfrm>
                  <a:prstGeom prst="ellipse">
                    <a:avLst/>
                  </a:prstGeom>
                  <a:solidFill>
                    <a:srgbClr val="FA8428"/>
                  </a:solidFill>
                  <a:ln>
                    <a:solidFill>
                      <a:srgbClr val="FA8428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7" name="TextBox 26"/>
                  <p:cNvSpPr txBox="1"/>
                  <p:nvPr/>
                </p:nvSpPr>
                <p:spPr>
                  <a:xfrm>
                    <a:off x="7552070" y="4120036"/>
                    <a:ext cx="2159296" cy="507831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700" dirty="0">
                        <a:latin typeface="Yu Gothic" charset="-128"/>
                        <a:ea typeface="Yu Gothic" charset="-128"/>
                        <a:cs typeface="Yu Gothic" charset="-128"/>
                      </a:rPr>
                      <a:t>s</a:t>
                    </a:r>
                    <a:r>
                      <a:rPr lang="en-US" sz="27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ingle value</a:t>
                    </a:r>
                    <a:endParaRPr lang="en-US" sz="27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  <p:sp>
                <p:nvSpPr>
                  <p:cNvPr id="28" name="Oval 27"/>
                  <p:cNvSpPr/>
                  <p:nvPr/>
                </p:nvSpPr>
                <p:spPr>
                  <a:xfrm>
                    <a:off x="6244100" y="4219416"/>
                    <a:ext cx="278295" cy="278295"/>
                  </a:xfrm>
                  <a:prstGeom prst="ellipse">
                    <a:avLst/>
                  </a:prstGeom>
                  <a:solidFill>
                    <a:srgbClr val="43A0C3"/>
                  </a:solidFill>
                  <a:ln>
                    <a:solidFill>
                      <a:srgbClr val="43A0C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9" name="TextBox 28"/>
                      <p:cNvSpPr txBox="1"/>
                      <p:nvPr/>
                    </p:nvSpPr>
                    <p:spPr>
                      <a:xfrm>
                        <a:off x="6552646" y="4120036"/>
                        <a:ext cx="553148" cy="507831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l-GR" sz="270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Γ</m:t>
                              </m:r>
                              <m:r>
                                <a:rPr lang="el-GR" sz="270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𝜔</m:t>
                              </m:r>
                            </m:oMath>
                          </m:oMathPara>
                        </a14:m>
                        <a:endParaRPr lang="en-US" sz="2700" dirty="0">
                          <a:latin typeface="Yu Gothic" charset="-128"/>
                          <a:ea typeface="Yu Gothic" charset="-128"/>
                          <a:cs typeface="Yu Gothic" charset="-128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29" name="TextBox 28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6552646" y="4120036"/>
                        <a:ext cx="553148" cy="507831"/>
                      </a:xfrm>
                      <a:prstGeom prst="rect">
                        <a:avLst/>
                      </a:prstGeom>
                      <a:blipFill rotWithShape="0">
                        <a:blip r:embed="rId9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6" name="TextBox 25"/>
                    <p:cNvSpPr txBox="1"/>
                    <p:nvPr/>
                  </p:nvSpPr>
                  <p:spPr>
                    <a:xfrm>
                      <a:off x="6298487" y="-2307562"/>
                      <a:ext cx="2314576" cy="707886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14:m>
                        <m:oMath xmlns:m="http://schemas.openxmlformats.org/officeDocument/2006/math">
                          <m:r>
                            <a:rPr lang="el-GR" sz="40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𝜔</m:t>
                          </m:r>
                        </m:oMath>
                      </a14:m>
                      <a:r>
                        <a:rPr lang="en-US" sz="40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 value</a:t>
                      </a:r>
                      <a:endParaRPr lang="en-US" sz="40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26" name="TextBox 25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298487" y="-2307562"/>
                      <a:ext cx="2314576" cy="707886"/>
                    </a:xfrm>
                    <a:prstGeom prst="rect">
                      <a:avLst/>
                    </a:prstGeom>
                    <a:blipFill rotWithShape="0">
                      <a:blip r:embed="rId10"/>
                      <a:stretch>
                        <a:fillRect t="-15385" r="-1316" b="-3504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34" name="Rectangle 33"/>
              <p:cNvSpPr/>
              <p:nvPr/>
            </p:nvSpPr>
            <p:spPr>
              <a:xfrm>
                <a:off x="5760720" y="4434840"/>
                <a:ext cx="1828800" cy="27432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523518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Decay to stationary state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1137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-372645" y="-1783273"/>
            <a:ext cx="13254634" cy="6698243"/>
            <a:chOff x="-372645" y="-1783273"/>
            <a:chExt cx="13254634" cy="6698243"/>
          </a:xfrm>
        </p:grpSpPr>
        <p:pic>
          <p:nvPicPr>
            <p:cNvPr id="22" name="Picture 21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84" t="7045" b="21348"/>
            <a:stretch/>
          </p:blipFill>
          <p:spPr>
            <a:xfrm>
              <a:off x="420786" y="431799"/>
              <a:ext cx="9637613" cy="4001350"/>
            </a:xfrm>
            <a:prstGeom prst="rect">
              <a:avLst/>
            </a:prstGeom>
          </p:spPr>
        </p:pic>
        <p:grpSp>
          <p:nvGrpSpPr>
            <p:cNvPr id="62" name="Group 61"/>
            <p:cNvGrpSpPr/>
            <p:nvPr/>
          </p:nvGrpSpPr>
          <p:grpSpPr>
            <a:xfrm>
              <a:off x="-372645" y="-1783273"/>
              <a:ext cx="13254634" cy="6698243"/>
              <a:chOff x="-372645" y="-1783273"/>
              <a:chExt cx="13254634" cy="6698243"/>
            </a:xfrm>
          </p:grpSpPr>
          <p:sp>
            <p:nvSpPr>
              <p:cNvPr id="16" name="Rectangle 15"/>
              <p:cNvSpPr/>
              <p:nvPr/>
            </p:nvSpPr>
            <p:spPr>
              <a:xfrm>
                <a:off x="244613" y="-3127"/>
                <a:ext cx="9167627" cy="41760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3" name="Group 52"/>
              <p:cNvGrpSpPr/>
              <p:nvPr/>
            </p:nvGrpSpPr>
            <p:grpSpPr>
              <a:xfrm>
                <a:off x="1426530" y="-1783273"/>
                <a:ext cx="10360671" cy="2526851"/>
                <a:chOff x="1426530" y="-1783273"/>
                <a:chExt cx="10360671" cy="2526851"/>
              </a:xfrm>
            </p:grpSpPr>
            <p:grpSp>
              <p:nvGrpSpPr>
                <p:cNvPr id="50" name="Group 49"/>
                <p:cNvGrpSpPr/>
                <p:nvPr/>
              </p:nvGrpSpPr>
              <p:grpSpPr>
                <a:xfrm>
                  <a:off x="5113765" y="-1783273"/>
                  <a:ext cx="628698" cy="2523376"/>
                  <a:chOff x="5113765" y="-1783273"/>
                  <a:chExt cx="628698" cy="2523376"/>
                </a:xfrm>
              </p:grpSpPr>
              <p:sp>
                <p:nvSpPr>
                  <p:cNvPr id="9" name="TextBox 8"/>
                  <p:cNvSpPr txBox="1"/>
                  <p:nvPr/>
                </p:nvSpPr>
                <p:spPr>
                  <a:xfrm>
                    <a:off x="5113765" y="370771"/>
                    <a:ext cx="628698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0.10</a:t>
                    </a:r>
                    <a:endParaRPr lang="en-US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  <p:pic>
                <p:nvPicPr>
                  <p:cNvPr id="6" name="Picture 5"/>
                  <p:cNvPicPr>
                    <a:picLocks noChangeAspect="1"/>
                  </p:cNvPicPr>
                  <p:nvPr/>
                </p:nvPicPr>
                <p:blipFill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42101" t="11259" r="40612" b="12701"/>
                  <a:stretch/>
                </p:blipFill>
                <p:spPr>
                  <a:xfrm>
                    <a:off x="5237436" y="-1360287"/>
                    <a:ext cx="381356" cy="1677404"/>
                  </a:xfrm>
                  <a:prstGeom prst="rect">
                    <a:avLst/>
                  </a:prstGeom>
                </p:spPr>
              </p:pic>
              <p:sp>
                <p:nvSpPr>
                  <p:cNvPr id="17" name="TextBox 16"/>
                  <p:cNvSpPr txBox="1"/>
                  <p:nvPr/>
                </p:nvSpPr>
                <p:spPr>
                  <a:xfrm>
                    <a:off x="5143421" y="-1783273"/>
                    <a:ext cx="569387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413</a:t>
                    </a:r>
                    <a:endParaRPr lang="en-US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p:grpSp>
            <p:grpSp>
              <p:nvGrpSpPr>
                <p:cNvPr id="49" name="Group 48"/>
                <p:cNvGrpSpPr/>
                <p:nvPr/>
              </p:nvGrpSpPr>
              <p:grpSpPr>
                <a:xfrm>
                  <a:off x="3271855" y="-1783273"/>
                  <a:ext cx="628698" cy="2523376"/>
                  <a:chOff x="3271855" y="-1783273"/>
                  <a:chExt cx="628698" cy="2523376"/>
                </a:xfrm>
              </p:grpSpPr>
              <p:sp>
                <p:nvSpPr>
                  <p:cNvPr id="10" name="TextBox 9"/>
                  <p:cNvSpPr txBox="1"/>
                  <p:nvPr/>
                </p:nvSpPr>
                <p:spPr>
                  <a:xfrm>
                    <a:off x="3271855" y="370771"/>
                    <a:ext cx="628698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0.17</a:t>
                    </a:r>
                    <a:endParaRPr lang="en-US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  <p:pic>
                <p:nvPicPr>
                  <p:cNvPr id="5" name="Picture 4"/>
                  <p:cNvPicPr>
                    <a:picLocks noChangeAspect="1"/>
                  </p:cNvPicPr>
                  <p:nvPr/>
                </p:nvPicPr>
                <p:blipFill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4480" t="10469" r="58233" b="13491"/>
                  <a:stretch/>
                </p:blipFill>
                <p:spPr>
                  <a:xfrm>
                    <a:off x="3395527" y="-1360287"/>
                    <a:ext cx="381355" cy="1677404"/>
                  </a:xfrm>
                  <a:prstGeom prst="rect">
                    <a:avLst/>
                  </a:prstGeom>
                </p:spPr>
              </p:pic>
              <p:sp>
                <p:nvSpPr>
                  <p:cNvPr id="18" name="TextBox 17"/>
                  <p:cNvSpPr txBox="1"/>
                  <p:nvPr/>
                </p:nvSpPr>
                <p:spPr>
                  <a:xfrm>
                    <a:off x="3365631" y="-1783273"/>
                    <a:ext cx="44114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51</a:t>
                    </a:r>
                    <a:endParaRPr lang="en-US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p:grpSp>
            <p:grpSp>
              <p:nvGrpSpPr>
                <p:cNvPr id="48" name="Group 47"/>
                <p:cNvGrpSpPr/>
                <p:nvPr/>
              </p:nvGrpSpPr>
              <p:grpSpPr>
                <a:xfrm>
                  <a:off x="1426530" y="-1783273"/>
                  <a:ext cx="628698" cy="2523376"/>
                  <a:chOff x="1426530" y="-1783273"/>
                  <a:chExt cx="628698" cy="2523376"/>
                </a:xfrm>
              </p:grpSpPr>
              <p:sp>
                <p:nvSpPr>
                  <p:cNvPr id="11" name="TextBox 10"/>
                  <p:cNvSpPr txBox="1"/>
                  <p:nvPr/>
                </p:nvSpPr>
                <p:spPr>
                  <a:xfrm>
                    <a:off x="1426530" y="370771"/>
                    <a:ext cx="628698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0.18</a:t>
                    </a:r>
                    <a:endParaRPr lang="en-US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  <p:pic>
                <p:nvPicPr>
                  <p:cNvPr id="4" name="Picture 3"/>
                  <p:cNvPicPr>
                    <a:picLocks noChangeAspect="1"/>
                  </p:cNvPicPr>
                  <p:nvPr/>
                </p:nvPicPr>
                <p:blipFill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4981" t="8148" r="75713" b="12963"/>
                  <a:stretch/>
                </p:blipFill>
                <p:spPr>
                  <a:xfrm>
                    <a:off x="1527938" y="-1391712"/>
                    <a:ext cx="425883" cy="1740255"/>
                  </a:xfrm>
                  <a:prstGeom prst="rect">
                    <a:avLst/>
                  </a:prstGeom>
                </p:spPr>
              </p:pic>
              <p:sp>
                <p:nvSpPr>
                  <p:cNvPr id="19" name="TextBox 18"/>
                  <p:cNvSpPr txBox="1"/>
                  <p:nvPr/>
                </p:nvSpPr>
                <p:spPr>
                  <a:xfrm>
                    <a:off x="1520306" y="-1783273"/>
                    <a:ext cx="44114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90</a:t>
                    </a:r>
                    <a:endParaRPr lang="en-US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p:grpSp>
            <p:grpSp>
              <p:nvGrpSpPr>
                <p:cNvPr id="52" name="Group 51"/>
                <p:cNvGrpSpPr/>
                <p:nvPr/>
              </p:nvGrpSpPr>
              <p:grpSpPr>
                <a:xfrm>
                  <a:off x="6938905" y="-1783273"/>
                  <a:ext cx="628698" cy="2523376"/>
                  <a:chOff x="6938905" y="-1783273"/>
                  <a:chExt cx="628698" cy="2523376"/>
                </a:xfrm>
              </p:grpSpPr>
              <p:sp>
                <p:nvSpPr>
                  <p:cNvPr id="12" name="TextBox 11"/>
                  <p:cNvSpPr txBox="1"/>
                  <p:nvPr/>
                </p:nvSpPr>
                <p:spPr>
                  <a:xfrm>
                    <a:off x="6938905" y="370771"/>
                    <a:ext cx="628698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0.06</a:t>
                    </a:r>
                    <a:endParaRPr lang="en-US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  <p:pic>
                <p:nvPicPr>
                  <p:cNvPr id="7" name="Picture 6"/>
                  <p:cNvPicPr>
                    <a:picLocks noChangeAspect="1"/>
                  </p:cNvPicPr>
                  <p:nvPr/>
                </p:nvPicPr>
                <p:blipFill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59145" t="10819" r="23568" b="12684"/>
                  <a:stretch/>
                </p:blipFill>
                <p:spPr>
                  <a:xfrm>
                    <a:off x="7062577" y="-1365330"/>
                    <a:ext cx="381355" cy="1687490"/>
                  </a:xfrm>
                  <a:prstGeom prst="rect">
                    <a:avLst/>
                  </a:prstGeom>
                </p:spPr>
              </p:pic>
              <p:sp>
                <p:nvSpPr>
                  <p:cNvPr id="20" name="TextBox 19"/>
                  <p:cNvSpPr txBox="1"/>
                  <p:nvPr/>
                </p:nvSpPr>
                <p:spPr>
                  <a:xfrm>
                    <a:off x="6968561" y="-1783273"/>
                    <a:ext cx="569387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300</a:t>
                    </a:r>
                    <a:endParaRPr lang="en-US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p:grpSp>
            <p:grpSp>
              <p:nvGrpSpPr>
                <p:cNvPr id="51" name="Group 50"/>
                <p:cNvGrpSpPr/>
                <p:nvPr/>
              </p:nvGrpSpPr>
              <p:grpSpPr>
                <a:xfrm>
                  <a:off x="8790873" y="-1783273"/>
                  <a:ext cx="628698" cy="2523376"/>
                  <a:chOff x="8790873" y="-1783273"/>
                  <a:chExt cx="628698" cy="2523376"/>
                </a:xfrm>
              </p:grpSpPr>
              <p:sp>
                <p:nvSpPr>
                  <p:cNvPr id="13" name="TextBox 12"/>
                  <p:cNvSpPr txBox="1"/>
                  <p:nvPr/>
                </p:nvSpPr>
                <p:spPr>
                  <a:xfrm>
                    <a:off x="8790873" y="370771"/>
                    <a:ext cx="628698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0.03</a:t>
                    </a:r>
                    <a:endParaRPr lang="en-US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  <p:pic>
                <p:nvPicPr>
                  <p:cNvPr id="8" name="Picture 7"/>
                  <p:cNvPicPr>
                    <a:picLocks noChangeAspect="1"/>
                  </p:cNvPicPr>
                  <p:nvPr/>
                </p:nvPicPr>
                <p:blipFill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76661" t="10326" r="6052" b="13177"/>
                  <a:stretch/>
                </p:blipFill>
                <p:spPr>
                  <a:xfrm>
                    <a:off x="8914545" y="-1365330"/>
                    <a:ext cx="381355" cy="1687490"/>
                  </a:xfrm>
                  <a:prstGeom prst="rect">
                    <a:avLst/>
                  </a:prstGeom>
                </p:spPr>
              </p:pic>
              <p:sp>
                <p:nvSpPr>
                  <p:cNvPr id="21" name="TextBox 20"/>
                  <p:cNvSpPr txBox="1"/>
                  <p:nvPr/>
                </p:nvSpPr>
                <p:spPr>
                  <a:xfrm>
                    <a:off x="8820529" y="-1783273"/>
                    <a:ext cx="569387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262</a:t>
                    </a:r>
                    <a:endParaRPr lang="en-US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p:grpSp>
            <p:sp>
              <p:nvSpPr>
                <p:cNvPr id="3" name="TextBox 2"/>
                <p:cNvSpPr txBox="1"/>
                <p:nvPr/>
              </p:nvSpPr>
              <p:spPr>
                <a:xfrm>
                  <a:off x="9552102" y="-1783273"/>
                  <a:ext cx="124745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i="1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Site in HA</a:t>
                  </a:r>
                  <a:endParaRPr lang="en-US" i="1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8" name="TextBox 27"/>
                    <p:cNvSpPr txBox="1"/>
                    <p:nvPr/>
                  </p:nvSpPr>
                  <p:spPr>
                    <a:xfrm>
                      <a:off x="9552102" y="374246"/>
                      <a:ext cx="2235099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i="1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Implied </a:t>
                      </a:r>
                      <a:r>
                        <a:rPr lang="en-US" i="1" dirty="0" err="1">
                          <a:latin typeface="Yu Gothic" charset="-128"/>
                          <a:ea typeface="Yu Gothic" charset="-128"/>
                          <a:cs typeface="Yu Gothic" charset="-128"/>
                        </a:rPr>
                        <a:t>d</a:t>
                      </a:r>
                      <a:r>
                        <a:rPr lang="en-US" i="1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N/dS (</a:t>
                      </a:r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i="1" smtClean="0"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𝑟</m:t>
                              </m:r>
                            </m:sub>
                          </m:sSub>
                        </m:oMath>
                      </a14:m>
                      <a:r>
                        <a:rPr lang="en-US" i="1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)</a:t>
                      </a:r>
                      <a:endParaRPr lang="en-US" i="1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28" name="TextBox 27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552102" y="374246"/>
                      <a:ext cx="2235099" cy="369332"/>
                    </a:xfrm>
                    <a:prstGeom prst="rect">
                      <a:avLst/>
                    </a:prstGeom>
                    <a:blipFill rotWithShape="0">
                      <a:blip r:embed="rId5"/>
                      <a:stretch>
                        <a:fillRect l="-2452" t="-8197" r="-1362" b="-2459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14" name="TextBox 13"/>
              <p:cNvSpPr txBox="1"/>
              <p:nvPr/>
            </p:nvSpPr>
            <p:spPr>
              <a:xfrm>
                <a:off x="2079280" y="4437916"/>
                <a:ext cx="6697667" cy="477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500" dirty="0" smtClean="0">
                    <a:latin typeface="Yu Gothic" charset="-128"/>
                    <a:ea typeface="Yu Gothic" charset="-128"/>
                    <a:cs typeface="Yu Gothic" charset="-128"/>
                  </a:rPr>
                  <a:t>Branch length (codon substitutions per site)</a:t>
                </a:r>
                <a:endParaRPr lang="en-US" sz="25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 rot="16200000">
                <a:off x="-1942433" y="2001587"/>
                <a:ext cx="4001349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500" dirty="0" smtClean="0">
                    <a:latin typeface="Yu Gothic" charset="-128"/>
                    <a:ea typeface="Yu Gothic" charset="-128"/>
                    <a:cs typeface="Yu Gothic" charset="-128"/>
                  </a:rPr>
                  <a:t>Expected pairwise amino-acid identity per site</a:t>
                </a:r>
                <a:endParaRPr lang="en-US" sz="25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grpSp>
            <p:nvGrpSpPr>
              <p:cNvPr id="44" name="Group 43"/>
              <p:cNvGrpSpPr/>
              <p:nvPr/>
            </p:nvGrpSpPr>
            <p:grpSpPr>
              <a:xfrm>
                <a:off x="9991694" y="1378060"/>
                <a:ext cx="2890295" cy="1701582"/>
                <a:chOff x="5244289" y="5302733"/>
                <a:chExt cx="2890295" cy="1701582"/>
              </a:xfrm>
            </p:grpSpPr>
            <p:sp>
              <p:nvSpPr>
                <p:cNvPr id="34" name="TextBox 33"/>
                <p:cNvSpPr txBox="1"/>
                <p:nvPr/>
              </p:nvSpPr>
              <p:spPr>
                <a:xfrm>
                  <a:off x="5244289" y="5302733"/>
                  <a:ext cx="769763" cy="3231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500" b="1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Model</a:t>
                  </a:r>
                  <a:endParaRPr lang="en-US" sz="1500" b="1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grpSp>
              <p:nvGrpSpPr>
                <p:cNvPr id="32" name="Group 31"/>
                <p:cNvGrpSpPr/>
                <p:nvPr/>
              </p:nvGrpSpPr>
              <p:grpSpPr>
                <a:xfrm>
                  <a:off x="5342190" y="5647183"/>
                  <a:ext cx="2792394" cy="1357132"/>
                  <a:chOff x="5342190" y="5647183"/>
                  <a:chExt cx="2792394" cy="1357132"/>
                </a:xfrm>
              </p:grpSpPr>
              <p:grpSp>
                <p:nvGrpSpPr>
                  <p:cNvPr id="2" name="Group 1"/>
                  <p:cNvGrpSpPr/>
                  <p:nvPr/>
                </p:nvGrpSpPr>
                <p:grpSpPr>
                  <a:xfrm>
                    <a:off x="5342190" y="5647183"/>
                    <a:ext cx="984892" cy="323165"/>
                    <a:chOff x="3591440" y="5838671"/>
                    <a:chExt cx="984892" cy="323165"/>
                  </a:xfrm>
                </p:grpSpPr>
                <p:sp>
                  <p:nvSpPr>
                    <p:cNvPr id="35" name="Rectangle 34"/>
                    <p:cNvSpPr/>
                    <p:nvPr/>
                  </p:nvSpPr>
                  <p:spPr>
                    <a:xfrm>
                      <a:off x="3591440" y="5919557"/>
                      <a:ext cx="231256" cy="231256"/>
                    </a:xfrm>
                    <a:prstGeom prst="rect">
                      <a:avLst/>
                    </a:prstGeom>
                    <a:solidFill>
                      <a:srgbClr val="B52924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9" name="TextBox 38"/>
                    <p:cNvSpPr txBox="1"/>
                    <p:nvPr/>
                  </p:nvSpPr>
                  <p:spPr>
                    <a:xfrm>
                      <a:off x="3758479" y="5838671"/>
                      <a:ext cx="817853" cy="3231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500" dirty="0" err="1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ExpCM</a:t>
                      </a:r>
                      <a:endParaRPr lang="en-US" sz="15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p:grpSp>
              <p:grpSp>
                <p:nvGrpSpPr>
                  <p:cNvPr id="29" name="Group 28"/>
                  <p:cNvGrpSpPr/>
                  <p:nvPr/>
                </p:nvGrpSpPr>
                <p:grpSpPr>
                  <a:xfrm>
                    <a:off x="5342190" y="6681150"/>
                    <a:ext cx="2792394" cy="323165"/>
                    <a:chOff x="4556327" y="6248418"/>
                    <a:chExt cx="2792394" cy="323165"/>
                  </a:xfrm>
                </p:grpSpPr>
                <p:sp>
                  <p:nvSpPr>
                    <p:cNvPr id="36" name="Rectangle 35"/>
                    <p:cNvSpPr/>
                    <p:nvPr/>
                  </p:nvSpPr>
                  <p:spPr>
                    <a:xfrm>
                      <a:off x="4556327" y="6311760"/>
                      <a:ext cx="231256" cy="231256"/>
                    </a:xfrm>
                    <a:prstGeom prst="rect">
                      <a:avLst/>
                    </a:prstGeom>
                    <a:solidFill>
                      <a:srgbClr val="FA842A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41" name="TextBox 40"/>
                        <p:cNvSpPr txBox="1"/>
                        <p:nvPr/>
                      </p:nvSpPr>
                      <p:spPr>
                        <a:xfrm>
                          <a:off x="4738519" y="6248418"/>
                          <a:ext cx="2610202" cy="323165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r>
                            <a:rPr lang="en-US" sz="1500" dirty="0" smtClean="0">
                              <a:latin typeface="Yu Gothic" charset="-128"/>
                              <a:ea typeface="Yu Gothic" charset="-128"/>
                              <a:cs typeface="Yu Gothic" charset="-128"/>
                            </a:rPr>
                            <a:t>GY94 + implied dN/dS 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500" i="1" smtClean="0"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</m:ctrlPr>
                                </m:sSubPr>
                                <m:e>
                                  <m:r>
                                    <a:rPr lang="en-US" sz="150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sz="1500" b="0" i="1" smtClean="0"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𝑟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500" dirty="0" smtClean="0">
                              <a:latin typeface="Yu Gothic" charset="-128"/>
                              <a:ea typeface="Yu Gothic" charset="-128"/>
                              <a:cs typeface="Yu Gothic" charset="-128"/>
                            </a:rPr>
                            <a:t>)</a:t>
                          </a:r>
                          <a:endParaRPr lang="en-US" sz="1500" dirty="0">
                            <a:latin typeface="Yu Gothic" charset="-128"/>
                            <a:ea typeface="Yu Gothic" charset="-128"/>
                            <a:cs typeface="Yu Gothic" charset="-128"/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41" name="TextBox 40"/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4738519" y="6248418"/>
                          <a:ext cx="2610202" cy="323165"/>
                        </a:xfrm>
                        <a:prstGeom prst="rect">
                          <a:avLst/>
                        </a:prstGeom>
                        <a:blipFill rotWithShape="0">
                          <a:blip r:embed="rId6"/>
                          <a:stretch>
                            <a:fillRect l="-935" t="-1887" b="-22642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  <p:grpSp>
                <p:nvGrpSpPr>
                  <p:cNvPr id="15" name="Group 14"/>
                  <p:cNvGrpSpPr/>
                  <p:nvPr/>
                </p:nvGrpSpPr>
                <p:grpSpPr>
                  <a:xfrm>
                    <a:off x="5342190" y="5991839"/>
                    <a:ext cx="831003" cy="323165"/>
                    <a:chOff x="4618010" y="5838671"/>
                    <a:chExt cx="831003" cy="323165"/>
                  </a:xfrm>
                </p:grpSpPr>
                <p:sp>
                  <p:nvSpPr>
                    <p:cNvPr id="37" name="Rectangle 36"/>
                    <p:cNvSpPr/>
                    <p:nvPr/>
                  </p:nvSpPr>
                  <p:spPr>
                    <a:xfrm>
                      <a:off x="4618010" y="5919557"/>
                      <a:ext cx="231256" cy="231256"/>
                    </a:xfrm>
                    <a:prstGeom prst="rect">
                      <a:avLst/>
                    </a:prstGeom>
                    <a:solidFill>
                      <a:srgbClr val="439FC3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2" name="TextBox 41"/>
                    <p:cNvSpPr txBox="1"/>
                    <p:nvPr/>
                  </p:nvSpPr>
                  <p:spPr>
                    <a:xfrm>
                      <a:off x="4785049" y="5838671"/>
                      <a:ext cx="663964" cy="3231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5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GY94</a:t>
                      </a:r>
                      <a:endParaRPr lang="en-US" sz="15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p:grpSp>
              <p:grpSp>
                <p:nvGrpSpPr>
                  <p:cNvPr id="27" name="Group 26"/>
                  <p:cNvGrpSpPr/>
                  <p:nvPr/>
                </p:nvGrpSpPr>
                <p:grpSpPr>
                  <a:xfrm>
                    <a:off x="5342190" y="6336495"/>
                    <a:ext cx="1325756" cy="323165"/>
                    <a:chOff x="6046931" y="5838671"/>
                    <a:chExt cx="1325756" cy="323165"/>
                  </a:xfrm>
                </p:grpSpPr>
                <p:sp>
                  <p:nvSpPr>
                    <p:cNvPr id="38" name="Rectangle 37"/>
                    <p:cNvSpPr/>
                    <p:nvPr/>
                  </p:nvSpPr>
                  <p:spPr>
                    <a:xfrm>
                      <a:off x="6046931" y="5919557"/>
                      <a:ext cx="231256" cy="231256"/>
                    </a:xfrm>
                    <a:prstGeom prst="rect">
                      <a:avLst/>
                    </a:prstGeom>
                    <a:solidFill>
                      <a:srgbClr val="75A88D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43" name="TextBox 42"/>
                        <p:cNvSpPr txBox="1"/>
                        <p:nvPr/>
                      </p:nvSpPr>
                      <p:spPr>
                        <a:xfrm>
                          <a:off x="6213972" y="5838671"/>
                          <a:ext cx="1158715" cy="323165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r>
                            <a:rPr lang="en-US" sz="1500" dirty="0" smtClean="0">
                              <a:latin typeface="Yu Gothic" charset="-128"/>
                              <a:ea typeface="Yu Gothic" charset="-128"/>
                              <a:cs typeface="Yu Gothic" charset="-128"/>
                            </a:rPr>
                            <a:t>GY94 + 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l-GR" sz="150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Γ</m:t>
                              </m:r>
                              <m:r>
                                <a:rPr lang="el-GR" sz="150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𝜔</m:t>
                              </m:r>
                            </m:oMath>
                          </a14:m>
                          <a:endParaRPr lang="en-US" sz="1500" dirty="0">
                            <a:latin typeface="Yu Gothic" charset="-128"/>
                            <a:ea typeface="Yu Gothic" charset="-128"/>
                            <a:cs typeface="Yu Gothic" charset="-128"/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43" name="TextBox 42"/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6213972" y="5838671"/>
                          <a:ext cx="1158715" cy="323165"/>
                        </a:xfrm>
                        <a:prstGeom prst="rect">
                          <a:avLst/>
                        </a:prstGeom>
                        <a:blipFill rotWithShape="0">
                          <a:blip r:embed="rId7"/>
                          <a:stretch>
                            <a:fillRect l="-2105" t="-3774" b="-20755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</p:grpSp>
          </p:grpSp>
        </p:grpSp>
      </p:grpSp>
    </p:spTree>
    <p:extLst>
      <p:ext uri="{BB962C8B-B14F-4D97-AF65-F5344CB8AC3E}">
        <p14:creationId xmlns:p14="http://schemas.microsoft.com/office/powerpoint/2010/main" val="8983677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Simulations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4623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-182178" y="1478695"/>
            <a:ext cx="10443778" cy="2712638"/>
            <a:chOff x="-182178" y="1478695"/>
            <a:chExt cx="10443778" cy="2712638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9412" b="28532"/>
            <a:stretch/>
          </p:blipFill>
          <p:spPr>
            <a:xfrm>
              <a:off x="203200" y="1724916"/>
              <a:ext cx="10058400" cy="2466417"/>
            </a:xfrm>
            <a:prstGeom prst="rect">
              <a:avLst/>
            </a:prstGeom>
          </p:spPr>
        </p:pic>
        <p:grpSp>
          <p:nvGrpSpPr>
            <p:cNvPr id="10" name="Group 9"/>
            <p:cNvGrpSpPr/>
            <p:nvPr/>
          </p:nvGrpSpPr>
          <p:grpSpPr>
            <a:xfrm>
              <a:off x="-182178" y="1478695"/>
              <a:ext cx="10243478" cy="2712638"/>
              <a:chOff x="-182178" y="1478695"/>
              <a:chExt cx="10243478" cy="2712638"/>
            </a:xfrm>
          </p:grpSpPr>
          <p:sp>
            <p:nvSpPr>
              <p:cNvPr id="3" name="TextBox 2"/>
              <p:cNvSpPr txBox="1"/>
              <p:nvPr/>
            </p:nvSpPr>
            <p:spPr>
              <a:xfrm rot="16200000">
                <a:off x="-848717" y="2603556"/>
                <a:ext cx="1917854" cy="58477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latin typeface="Yu Gothic" charset="-128"/>
                    <a:ea typeface="Yu Gothic" charset="-128"/>
                    <a:cs typeface="Yu Gothic" charset="-128"/>
                  </a:rPr>
                  <a:t>Actual branch length</a:t>
                </a:r>
                <a:endParaRPr lang="en-US" sz="16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4" name="TextBox 3"/>
              <p:cNvSpPr txBox="1"/>
              <p:nvPr/>
            </p:nvSpPr>
            <p:spPr>
              <a:xfrm>
                <a:off x="3122047" y="3837390"/>
                <a:ext cx="4220705" cy="35394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700" dirty="0" smtClean="0">
                    <a:latin typeface="Yu Gothic" charset="-128"/>
                    <a:ea typeface="Yu Gothic" charset="-128"/>
                    <a:cs typeface="Yu Gothic" charset="-128"/>
                  </a:rPr>
                  <a:t>Branch length optimized by the model</a:t>
                </a:r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7334022" y="1724916"/>
                <a:ext cx="997620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err="1" smtClean="0">
                    <a:latin typeface="Yu Gothic" charset="-128"/>
                    <a:ea typeface="Yu Gothic" charset="-128"/>
                    <a:cs typeface="Yu Gothic" charset="-128"/>
                  </a:rPr>
                  <a:t>ExpCM</a:t>
                </a:r>
                <a:endParaRPr lang="en-US" sz="1600" dirty="0" smtClean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TextBox 11"/>
                  <p:cNvSpPr txBox="1"/>
                  <p:nvPr/>
                </p:nvSpPr>
                <p:spPr>
                  <a:xfrm>
                    <a:off x="8725750" y="1724916"/>
                    <a:ext cx="1335550" cy="338554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dirty="0" err="1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ExpCM</a:t>
                    </a:r>
                    <a:r>
                      <a:rPr lang="en-US" sz="16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+</a:t>
                    </a:r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sz="160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Γ</m:t>
                        </m:r>
                        <m:r>
                          <a:rPr lang="el-GR" sz="160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𝜔</m:t>
                        </m:r>
                      </m:oMath>
                    </a14:m>
                    <a:endParaRPr lang="en-US" sz="1600" dirty="0" smtClean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12" name="TextBox 1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725750" y="1724916"/>
                    <a:ext cx="1335550" cy="338554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 t="-5455" b="-2363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3" name="TextBox 12"/>
              <p:cNvSpPr txBox="1"/>
              <p:nvPr/>
            </p:nvSpPr>
            <p:spPr>
              <a:xfrm>
                <a:off x="3950907" y="1478695"/>
                <a:ext cx="1335550" cy="58477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smtClean="0">
                    <a:latin typeface="Yu Gothic" charset="-128"/>
                    <a:ea typeface="Yu Gothic" charset="-128"/>
                    <a:cs typeface="Yu Gothic" charset="-128"/>
                  </a:rPr>
                  <a:t>averaged</a:t>
                </a:r>
                <a:endParaRPr lang="en-US" sz="1600" dirty="0" smtClean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algn="ctr"/>
                <a:r>
                  <a:rPr lang="en-US" sz="1600" dirty="0" err="1" smtClean="0">
                    <a:latin typeface="Yu Gothic" charset="-128"/>
                    <a:ea typeface="Yu Gothic" charset="-128"/>
                    <a:cs typeface="Yu Gothic" charset="-128"/>
                  </a:rPr>
                  <a:t>ExpCM</a:t>
                </a:r>
                <a:endParaRPr lang="en-US" sz="1600" dirty="0" smtClean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TextBox 13"/>
                  <p:cNvSpPr txBox="1"/>
                  <p:nvPr/>
                </p:nvSpPr>
                <p:spPr>
                  <a:xfrm>
                    <a:off x="5560820" y="1478695"/>
                    <a:ext cx="1335550" cy="584775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averaged</a:t>
                    </a:r>
                  </a:p>
                  <a:p>
                    <a:pPr algn="ctr"/>
                    <a:r>
                      <a:rPr lang="en-US" sz="1600" dirty="0" err="1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ExpCM</a:t>
                    </a:r>
                    <a:r>
                      <a:rPr lang="en-US" sz="16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+</a:t>
                    </a:r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sz="160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Γ</m:t>
                        </m:r>
                        <m:r>
                          <a:rPr lang="el-GR" sz="160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𝜔</m:t>
                        </m:r>
                      </m:oMath>
                    </a14:m>
                    <a:endParaRPr lang="en-US" sz="1600" dirty="0" smtClean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14" name="TextBox 1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560820" y="1478695"/>
                    <a:ext cx="1335550" cy="584775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 t="-3158" b="-1368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5" name="TextBox 14"/>
              <p:cNvSpPr txBox="1"/>
              <p:nvPr/>
            </p:nvSpPr>
            <p:spPr>
              <a:xfrm>
                <a:off x="741962" y="1724916"/>
                <a:ext cx="1335550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latin typeface="Yu Gothic" charset="-128"/>
                    <a:ea typeface="Yu Gothic" charset="-128"/>
                    <a:cs typeface="Yu Gothic" charset="-128"/>
                  </a:rPr>
                  <a:t>GY94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TextBox 15"/>
                  <p:cNvSpPr txBox="1"/>
                  <p:nvPr/>
                </p:nvSpPr>
                <p:spPr>
                  <a:xfrm>
                    <a:off x="2406306" y="1724916"/>
                    <a:ext cx="1335550" cy="338554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GY94 + </a:t>
                    </a:r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sz="16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Γ</m:t>
                        </m:r>
                        <m:r>
                          <a:rPr lang="el-GR" sz="16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𝜔</m:t>
                        </m:r>
                      </m:oMath>
                    </a14:m>
                    <a:endParaRPr lang="en-US" sz="1600" dirty="0" smtClean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16" name="TextBox 1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406306" y="1724916"/>
                    <a:ext cx="1335550" cy="338554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 t="-5455" b="-2363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20543334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35056</TotalTime>
  <Words>503</Words>
  <Application>Microsoft Macintosh PowerPoint</Application>
  <PresentationFormat>Widescreen</PresentationFormat>
  <Paragraphs>225</Paragraphs>
  <Slides>22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Calibri</vt:lpstr>
      <vt:lpstr>Cambria Math</vt:lpstr>
      <vt:lpstr>Yu Gothic</vt:lpstr>
      <vt:lpstr>Arial</vt:lpstr>
      <vt:lpstr>Office Theme</vt:lpstr>
      <vt:lpstr>Experimentally Informed Site-Specific Substitution Models Substantially Deepen Divergence Estimates </vt:lpstr>
      <vt:lpstr>Notes</vt:lpstr>
      <vt:lpstr>MAIN FIGURES</vt:lpstr>
      <vt:lpstr>Model feature comparison</vt:lpstr>
      <vt:lpstr>PowerPoint Presentation</vt:lpstr>
      <vt:lpstr>Decay to stationary state</vt:lpstr>
      <vt:lpstr>PowerPoint Presentation</vt:lpstr>
      <vt:lpstr>Simulations</vt:lpstr>
      <vt:lpstr>PowerPoint Presentation</vt:lpstr>
      <vt:lpstr>Model Comparison Trees</vt:lpstr>
      <vt:lpstr>PowerPoint Presentation</vt:lpstr>
      <vt:lpstr>Competing effects</vt:lpstr>
      <vt:lpstr>PowerPoint Presentation</vt:lpstr>
      <vt:lpstr>PowerPoint Presentation</vt:lpstr>
      <vt:lpstr>SUPPLEMENTAL FIGURES</vt:lpstr>
      <vt:lpstr>Preference Sets</vt:lpstr>
      <vt:lpstr>PowerPoint Presentation</vt:lpstr>
      <vt:lpstr>PowerPoint Presentation</vt:lpstr>
      <vt:lpstr>PowerPoint Presentation</vt:lpstr>
      <vt:lpstr>Full Experiments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Experimentally Informed Site-Specific Substitution Models Substantially Deepen Divergence Estimates </dc:title>
  <dc:creator>Sarah K. Hilton</dc:creator>
  <cp:lastModifiedBy>Sarah K. Hilton</cp:lastModifiedBy>
  <cp:revision>131</cp:revision>
  <dcterms:created xsi:type="dcterms:W3CDTF">2017-11-03T19:06:03Z</dcterms:created>
  <dcterms:modified xsi:type="dcterms:W3CDTF">2018-01-19T19:38:57Z</dcterms:modified>
</cp:coreProperties>
</file>